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8" r:id="rId2"/>
    <p:sldId id="279" r:id="rId3"/>
    <p:sldId id="257" r:id="rId4"/>
    <p:sldId id="266" r:id="rId5"/>
    <p:sldId id="267" r:id="rId6"/>
    <p:sldId id="268" r:id="rId7"/>
    <p:sldId id="259" r:id="rId8"/>
    <p:sldId id="261" r:id="rId9"/>
    <p:sldId id="276" r:id="rId10"/>
    <p:sldId id="262" r:id="rId11"/>
    <p:sldId id="263" r:id="rId12"/>
    <p:sldId id="264" r:id="rId13"/>
    <p:sldId id="270" r:id="rId14"/>
    <p:sldId id="271" r:id="rId15"/>
    <p:sldId id="272" r:id="rId16"/>
    <p:sldId id="265" r:id="rId17"/>
    <p:sldId id="273" r:id="rId18"/>
    <p:sldId id="274" r:id="rId19"/>
    <p:sldId id="275"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F4E6343-AC77-456F-A414-705D43033ABC}" type="datetimeFigureOut">
              <a:rPr lang="ru-RU" smtClean="0"/>
              <a:pPr/>
              <a:t>10.03.2016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73A775A-A663-40A9-9D70-7D75002FF86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4E6343-AC77-456F-A414-705D43033ABC}" type="datetimeFigureOut">
              <a:rPr lang="ru-RU" smtClean="0"/>
              <a:pPr/>
              <a:t>10.03.2016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3A775A-A663-40A9-9D70-7D75002FF8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4E6343-AC77-456F-A414-705D43033ABC}" type="datetimeFigureOut">
              <a:rPr lang="ru-RU" smtClean="0"/>
              <a:pPr/>
              <a:t>10.03.2016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3A775A-A663-40A9-9D70-7D75002FF8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4E6343-AC77-456F-A414-705D43033ABC}" type="datetimeFigureOut">
              <a:rPr lang="ru-RU" smtClean="0"/>
              <a:pPr/>
              <a:t>10.03.2016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3A775A-A663-40A9-9D70-7D75002FF86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F4E6343-AC77-456F-A414-705D43033ABC}" type="datetimeFigureOut">
              <a:rPr lang="ru-RU" smtClean="0"/>
              <a:pPr/>
              <a:t>10.03.2016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3A775A-A663-40A9-9D70-7D75002FF86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F4E6343-AC77-456F-A414-705D43033ABC}" type="datetimeFigureOut">
              <a:rPr lang="ru-RU" smtClean="0"/>
              <a:pPr/>
              <a:t>10.03.2016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3A775A-A663-40A9-9D70-7D75002FF8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F4E6343-AC77-456F-A414-705D43033ABC}" type="datetimeFigureOut">
              <a:rPr lang="ru-RU" smtClean="0"/>
              <a:pPr/>
              <a:t>10.03.2016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73A775A-A663-40A9-9D70-7D75002FF86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F4E6343-AC77-456F-A414-705D43033ABC}" type="datetimeFigureOut">
              <a:rPr lang="ru-RU" smtClean="0"/>
              <a:pPr/>
              <a:t>10.03.2016</a:t>
            </a:fld>
            <a:endParaRPr lang="ru-RU"/>
          </a:p>
        </p:txBody>
      </p:sp>
      <p:sp>
        <p:nvSpPr>
          <p:cNvPr id="8" name="Номер слайда 7"/>
          <p:cNvSpPr>
            <a:spLocks noGrp="1"/>
          </p:cNvSpPr>
          <p:nvPr>
            <p:ph type="sldNum" sz="quarter" idx="11"/>
          </p:nvPr>
        </p:nvSpPr>
        <p:spPr/>
        <p:txBody>
          <a:bodyPr/>
          <a:lstStyle/>
          <a:p>
            <a:fld id="{A73A775A-A663-40A9-9D70-7D75002FF869}"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4E6343-AC77-456F-A414-705D43033ABC}" type="datetimeFigureOut">
              <a:rPr lang="ru-RU" smtClean="0"/>
              <a:pPr/>
              <a:t>10.03.2016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73A775A-A663-40A9-9D70-7D75002FF8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F4E6343-AC77-456F-A414-705D43033ABC}" type="datetimeFigureOut">
              <a:rPr lang="ru-RU" smtClean="0"/>
              <a:pPr/>
              <a:t>10.03.2016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A73A775A-A663-40A9-9D70-7D75002FF8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7F4E6343-AC77-456F-A414-705D43033ABC}" type="datetimeFigureOut">
              <a:rPr lang="ru-RU" smtClean="0"/>
              <a:pPr/>
              <a:t>10.03.2016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3A775A-A663-40A9-9D70-7D75002FF86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F4E6343-AC77-456F-A414-705D43033ABC}" type="datetimeFigureOut">
              <a:rPr lang="ru-RU" smtClean="0"/>
              <a:pPr/>
              <a:t>10.03.2016</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73A775A-A663-40A9-9D70-7D75002FF86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en-US" sz="2800" b="1" i="1" dirty="0" smtClean="0"/>
              <a:t>GURLAN  TUMANI 43-AYRIM  FANLAR CHUQUR O`RGATILADIGAN   VA  CHET  TILLARINI  CHUQUR  O`QITISHGA IXTISOSLASHTIRILGAN MAKTAB INTERNATI</a:t>
            </a:r>
            <a:endParaRPr lang="ru-RU" sz="2800" b="1" dirty="0" smtClean="0"/>
          </a:p>
          <a:p>
            <a:pPr algn="ctr">
              <a:buNone/>
            </a:pPr>
            <a:r>
              <a:rPr lang="en-US" sz="2800" b="1" i="1" dirty="0" smtClean="0"/>
              <a:t>MATEMATIKA </a:t>
            </a:r>
            <a:r>
              <a:rPr lang="ru-RU" sz="2800" b="1" i="1" dirty="0" smtClean="0"/>
              <a:t> </a:t>
            </a:r>
            <a:r>
              <a:rPr lang="en-US" sz="2800" b="1" i="1" dirty="0" smtClean="0"/>
              <a:t>VA INFORMATIKA FANI </a:t>
            </a:r>
            <a:r>
              <a:rPr lang="en-US" sz="2800" b="1" i="1" dirty="0" smtClean="0"/>
              <a:t>O’QITUVCHISI</a:t>
            </a:r>
            <a:endParaRPr lang="ru-RU" sz="2800" b="1" dirty="0" smtClean="0"/>
          </a:p>
          <a:p>
            <a:pPr>
              <a:buNone/>
            </a:pPr>
            <a:r>
              <a:rPr lang="en-US" b="1" i="1" smtClean="0"/>
              <a:t>                    </a:t>
            </a:r>
            <a:r>
              <a:rPr lang="en-US" b="1" i="1" dirty="0" err="1" smtClean="0"/>
              <a:t>O`razmetov</a:t>
            </a:r>
            <a:r>
              <a:rPr lang="en-US" b="1" i="1" dirty="0" smtClean="0"/>
              <a:t> </a:t>
            </a:r>
            <a:r>
              <a:rPr lang="en-US" b="1" i="1" dirty="0" err="1" smtClean="0"/>
              <a:t>Izzat</a:t>
            </a:r>
            <a:endParaRPr lang="ru-RU" b="1" dirty="0" smtClean="0"/>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389120"/>
          </a:xfrm>
        </p:spPr>
        <p:txBody>
          <a:bodyPr>
            <a:normAutofit/>
          </a:bodyPr>
          <a:lstStyle/>
          <a:p>
            <a:r>
              <a:rPr lang="ru-RU" sz="2000" b="1" dirty="0" smtClean="0"/>
              <a:t>Монитор - дисплей </a:t>
            </a:r>
            <a:r>
              <a:rPr lang="ru-RU" sz="2000" b="1" dirty="0" err="1" smtClean="0"/>
              <a:t>ёки</a:t>
            </a:r>
            <a:r>
              <a:rPr lang="ru-RU" sz="2000" b="1" dirty="0" smtClean="0"/>
              <a:t> экран. </a:t>
            </a:r>
            <a:r>
              <a:rPr lang="uz-Cyrl-UZ" sz="2000" dirty="0" smtClean="0"/>
              <a:t>Маълумотларни экран орқали фойдаланувчига чиқариш қисми. Мониторлар диагонал узунлиги 14 - 27 дюймгача ва нуқталар ўртадаги масофа (0,25 - 0,39 милиметгача) билан фарқланади. Қанча нуқталар ўртасидаги масофа кичкина бўлса, шунча экрандаги маълумотлар аниқ ҳолда кўринади.</a:t>
            </a:r>
            <a:endParaRPr lang="ru-RU" sz="2000" dirty="0"/>
          </a:p>
        </p:txBody>
      </p:sp>
      <p:pic>
        <p:nvPicPr>
          <p:cNvPr id="21505" name="Рисунок 27" descr="http://informatika.freenet.uz/picture/image014.jpg"/>
          <p:cNvPicPr>
            <a:picLocks noChangeAspect="1" noChangeArrowheads="1"/>
          </p:cNvPicPr>
          <p:nvPr/>
        </p:nvPicPr>
        <p:blipFill>
          <a:blip r:embed="rId2"/>
          <a:srcRect/>
          <a:stretch>
            <a:fillRect/>
          </a:stretch>
        </p:blipFill>
        <p:spPr bwMode="auto">
          <a:xfrm rot="20716325">
            <a:off x="785786" y="3214686"/>
            <a:ext cx="2643206" cy="2578616"/>
          </a:xfrm>
          <a:prstGeom prst="rect">
            <a:avLst/>
          </a:prstGeom>
          <a:noFill/>
          <a:ln w="9525">
            <a:noFill/>
            <a:miter lim="800000"/>
            <a:headEnd/>
            <a:tailEnd/>
          </a:ln>
        </p:spPr>
      </p:pic>
      <p:pic>
        <p:nvPicPr>
          <p:cNvPr id="21506" name="Picture 2"/>
          <p:cNvPicPr>
            <a:picLocks noChangeAspect="1" noChangeArrowheads="1"/>
          </p:cNvPicPr>
          <p:nvPr/>
        </p:nvPicPr>
        <p:blipFill>
          <a:blip r:embed="rId3"/>
          <a:srcRect/>
          <a:stretch>
            <a:fillRect/>
          </a:stretch>
        </p:blipFill>
        <p:spPr bwMode="auto">
          <a:xfrm rot="806410">
            <a:off x="5188225" y="3440202"/>
            <a:ext cx="2857520" cy="2565623"/>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1505"/>
                                        </p:tgtEl>
                                        <p:attrNameLst>
                                          <p:attrName>style.visibility</p:attrName>
                                        </p:attrNameLst>
                                      </p:cBhvr>
                                      <p:to>
                                        <p:strVal val="visible"/>
                                      </p:to>
                                    </p:set>
                                    <p:animEffect transition="in" filter="diamond(in)">
                                      <p:cBhvr>
                                        <p:cTn id="12" dur="2000"/>
                                        <p:tgtEl>
                                          <p:spTgt spid="21505"/>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 to="" calcmode="lin" valueType="num">
                                      <p:cBhvr>
                                        <p:cTn id="17" dur="1" fill="hold"/>
                                        <p:tgtEl>
                                          <p:spTgt spid="215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389120"/>
          </a:xfrm>
        </p:spPr>
        <p:txBody>
          <a:bodyPr/>
          <a:lstStyle/>
          <a:p>
            <a:r>
              <a:rPr lang="uz-Cyrl-UZ" b="1" dirty="0" smtClean="0"/>
              <a:t>Эгилувчaн дисклaр</a:t>
            </a:r>
            <a:r>
              <a:rPr lang="uz-Cyrl-UZ" dirty="0" smtClean="0"/>
              <a:t> қaттиқ дисклaрдaн фaрқли. Унинг ўлчaмлaри 3.5дюмли, aввaлгиси 5.25" бўлиб зич эгилувчaн кoнвертгa жoйлaштирилaр эди. Сиғими 360 бaйтни тaшкил этaди.</a:t>
            </a:r>
            <a:endParaRPr lang="ru-RU" dirty="0" smtClean="0"/>
          </a:p>
          <a:p>
            <a:endParaRPr lang="ru-RU" dirty="0"/>
          </a:p>
        </p:txBody>
      </p:sp>
      <p:pic>
        <p:nvPicPr>
          <p:cNvPr id="20481" name="Picture 2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5984" y="3500438"/>
            <a:ext cx="2800231" cy="2498724"/>
          </a:xfrm>
          <a:prstGeom prst="rect">
            <a:avLst/>
          </a:prstGeom>
          <a:noFill/>
          <a:ln w="9525">
            <a:noFill/>
            <a:miter lim="800000"/>
            <a:headEnd/>
            <a:tailEnd/>
          </a:ln>
        </p:spPr>
      </p:pic>
      <p:sp>
        <p:nvSpPr>
          <p:cNvPr id="4" name="Стрелка вниз 3"/>
          <p:cNvSpPr/>
          <p:nvPr/>
        </p:nvSpPr>
        <p:spPr>
          <a:xfrm rot="2725837">
            <a:off x="5634063" y="331285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481"/>
                                        </p:tgtEl>
                                        <p:attrNameLst>
                                          <p:attrName>style.visibility</p:attrName>
                                        </p:attrNameLst>
                                      </p:cBhvr>
                                      <p:to>
                                        <p:strVal val="visible"/>
                                      </p:to>
                                    </p:set>
                                    <p:anim to="" calcmode="lin" valueType="num">
                                      <p:cBhvr>
                                        <p:cTn id="17" dur="1" fill="hold"/>
                                        <p:tgtEl>
                                          <p:spTgt spid="2048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389120"/>
          </a:xfrm>
        </p:spPr>
        <p:txBody>
          <a:bodyPr/>
          <a:lstStyle/>
          <a:p>
            <a:r>
              <a:rPr lang="uz-Cyrl-UZ" b="1" dirty="0" smtClean="0"/>
              <a:t>Лазерли дисклар</a:t>
            </a:r>
            <a:r>
              <a:rPr lang="uz-Cyrl-UZ" dirty="0" smtClean="0"/>
              <a:t> </a:t>
            </a:r>
            <a:r>
              <a:rPr lang="en-US" dirty="0" err="1" smtClean="0"/>
              <a:t>қуйидaги</a:t>
            </a:r>
            <a:r>
              <a:rPr lang="en-US" dirty="0" smtClean="0"/>
              <a:t> </a:t>
            </a:r>
            <a:r>
              <a:rPr lang="en-US" dirty="0" err="1" smtClean="0"/>
              <a:t>xaрaктeристикaлaргa</a:t>
            </a:r>
            <a:r>
              <a:rPr lang="en-US" dirty="0" smtClean="0"/>
              <a:t> </a:t>
            </a:r>
            <a:r>
              <a:rPr lang="uz-Cyrl-UZ" dirty="0" smtClean="0"/>
              <a:t>э</a:t>
            </a:r>
            <a:r>
              <a:rPr lang="en-US" dirty="0" err="1" smtClean="0"/>
              <a:t>гa</a:t>
            </a:r>
            <a:r>
              <a:rPr lang="en-US" dirty="0" smtClean="0"/>
              <a:t>. </a:t>
            </a:r>
            <a:r>
              <a:rPr lang="en-US" dirty="0" err="1" smtClean="0"/>
              <a:t>Диaмeтри</a:t>
            </a:r>
            <a:r>
              <a:rPr lang="en-US" dirty="0" smtClean="0"/>
              <a:t> 4.72 </a:t>
            </a:r>
            <a:r>
              <a:rPr lang="en-US" dirty="0" err="1" smtClean="0"/>
              <a:t>дюйм</a:t>
            </a:r>
            <a:r>
              <a:rPr lang="en-US" dirty="0" smtClean="0"/>
              <a:t> </a:t>
            </a:r>
            <a:r>
              <a:rPr lang="en-US" dirty="0" err="1" smtClean="0"/>
              <a:t>вa</a:t>
            </a:r>
            <a:r>
              <a:rPr lang="en-US" dirty="0" smtClean="0"/>
              <a:t> </a:t>
            </a:r>
            <a:r>
              <a:rPr lang="en-US" dirty="0" err="1" smtClean="0"/>
              <a:t>қaлинлиги</a:t>
            </a:r>
            <a:r>
              <a:rPr lang="en-US" dirty="0" smtClean="0"/>
              <a:t> 0.05дюймли </a:t>
            </a:r>
            <a:r>
              <a:rPr lang="en-US" dirty="0" err="1" smtClean="0"/>
              <a:t>плaстик</a:t>
            </a:r>
            <a:r>
              <a:rPr lang="en-US" dirty="0" smtClean="0"/>
              <a:t> </a:t>
            </a:r>
            <a:r>
              <a:rPr lang="en-US" dirty="0" err="1" smtClean="0"/>
              <a:t>дискдaн</a:t>
            </a:r>
            <a:r>
              <a:rPr lang="en-US" dirty="0" smtClean="0"/>
              <a:t> </a:t>
            </a:r>
            <a:r>
              <a:rPr lang="en-US" dirty="0" err="1" smtClean="0"/>
              <a:t>ибoрaт</a:t>
            </a:r>
            <a:r>
              <a:rPr lang="en-US" dirty="0" smtClean="0"/>
              <a:t>, </a:t>
            </a:r>
            <a:r>
              <a:rPr lang="en-US" dirty="0" err="1" smtClean="0"/>
              <a:t>мaркaзидa</a:t>
            </a:r>
            <a:r>
              <a:rPr lang="en-US" dirty="0" smtClean="0"/>
              <a:t> </a:t>
            </a:r>
            <a:r>
              <a:rPr lang="en-US" dirty="0" err="1" smtClean="0"/>
              <a:t>диaмeтри</a:t>
            </a:r>
            <a:r>
              <a:rPr lang="en-US" dirty="0" smtClean="0"/>
              <a:t> 0.6 </a:t>
            </a:r>
            <a:r>
              <a:rPr lang="en-US" dirty="0" err="1" smtClean="0"/>
              <a:t>дюймли</a:t>
            </a:r>
            <a:r>
              <a:rPr lang="en-US" dirty="0" smtClean="0"/>
              <a:t> </a:t>
            </a:r>
            <a:r>
              <a:rPr lang="uz-Cyrl-UZ" dirty="0" smtClean="0"/>
              <a:t>тeшикчa бoр. Юзaси икки қaтлaмдaн ибoрaт.</a:t>
            </a:r>
            <a:endParaRPr lang="ru-RU" dirty="0"/>
          </a:p>
        </p:txBody>
      </p:sp>
      <p:pic>
        <p:nvPicPr>
          <p:cNvPr id="19460" name="Picture 21"/>
          <p:cNvPicPr>
            <a:picLocks noChangeAspect="1" noChangeArrowheads="1"/>
          </p:cNvPicPr>
          <p:nvPr/>
        </p:nvPicPr>
        <p:blipFill>
          <a:blip r:embed="rId3"/>
          <a:srcRect/>
          <a:stretch>
            <a:fillRect/>
          </a:stretch>
        </p:blipFill>
        <p:spPr bwMode="auto">
          <a:xfrm rot="20536110">
            <a:off x="1909784" y="4266696"/>
            <a:ext cx="2071702" cy="2074828"/>
          </a:xfrm>
          <a:prstGeom prst="rect">
            <a:avLst/>
          </a:prstGeom>
          <a:noFill/>
          <a:ln w="9525">
            <a:noFill/>
            <a:miter lim="800000"/>
            <a:headEnd/>
            <a:tailEnd/>
          </a:ln>
        </p:spPr>
      </p:pic>
      <p:graphicFrame>
        <p:nvGraphicFramePr>
          <p:cNvPr id="19461" name="Object 22"/>
          <p:cNvGraphicFramePr>
            <a:graphicFrameLocks noChangeAspect="1"/>
          </p:cNvGraphicFramePr>
          <p:nvPr/>
        </p:nvGraphicFramePr>
        <p:xfrm>
          <a:off x="5572132" y="4000504"/>
          <a:ext cx="2214578" cy="2214578"/>
        </p:xfrm>
        <a:graphic>
          <a:graphicData uri="http://schemas.openxmlformats.org/presentationml/2006/ole">
            <p:oleObj spid="_x0000_s19461" r:id="rId4" imgW="5079365" imgH="5079365" progId="">
              <p:embed/>
            </p:oleObj>
          </a:graphicData>
        </a:graphic>
      </p:graphicFrame>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 to="" calcmode="lin" valueType="num">
                                      <p:cBhvr>
                                        <p:cTn id="12" dur="1" fill="hold"/>
                                        <p:tgtEl>
                                          <p:spTgt spid="1946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anim to="" calcmode="lin" valueType="num">
                                      <p:cBhvr>
                                        <p:cTn id="17" dur="1" fill="hold"/>
                                        <p:tgtEl>
                                          <p:spTgt spid="194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389120"/>
          </a:xfrm>
        </p:spPr>
        <p:txBody>
          <a:bodyPr>
            <a:normAutofit/>
          </a:bodyPr>
          <a:lstStyle/>
          <a:p>
            <a:r>
              <a:rPr lang="uz-Cyrl-UZ" b="1" dirty="0" smtClean="0"/>
              <a:t>Стримерлар - </a:t>
            </a:r>
            <a:r>
              <a:rPr lang="uz-Cyrl-UZ" dirty="0" smtClean="0"/>
              <a:t>магнит лентадаги еғувчилар. Сиғими ўнлаб гигабайтни ташкил топади.</a:t>
            </a:r>
            <a:endParaRPr lang="ru-RU" dirty="0" smtClean="0"/>
          </a:p>
          <a:p>
            <a:pPr>
              <a:buNone/>
            </a:pPr>
            <a:endParaRPr lang="ru-RU" dirty="0" smtClean="0"/>
          </a:p>
          <a:p>
            <a:endParaRPr lang="ru-RU" dirty="0"/>
          </a:p>
        </p:txBody>
      </p:sp>
      <p:pic>
        <p:nvPicPr>
          <p:cNvPr id="28673" name="Picture 23"/>
          <p:cNvPicPr>
            <a:picLocks noChangeAspect="1" noChangeArrowheads="1"/>
          </p:cNvPicPr>
          <p:nvPr/>
        </p:nvPicPr>
        <p:blipFill>
          <a:blip r:embed="rId2"/>
          <a:srcRect/>
          <a:stretch>
            <a:fillRect/>
          </a:stretch>
        </p:blipFill>
        <p:spPr bwMode="auto">
          <a:xfrm>
            <a:off x="4572000" y="2285992"/>
            <a:ext cx="2566000" cy="1928826"/>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8673"/>
                                        </p:tgtEl>
                                        <p:attrNameLst>
                                          <p:attrName>style.visibility</p:attrName>
                                        </p:attrNameLst>
                                      </p:cBhvr>
                                      <p:to>
                                        <p:strVal val="visible"/>
                                      </p:to>
                                    </p:set>
                                    <p:anim to="" calcmode="lin" valueType="num">
                                      <p:cBhvr>
                                        <p:cTn id="12" dur="1" fill="hold"/>
                                        <p:tgtEl>
                                          <p:spTgt spid="2867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229600" cy="4389120"/>
          </a:xfrm>
        </p:spPr>
        <p:txBody>
          <a:bodyPr>
            <a:normAutofit/>
          </a:bodyPr>
          <a:lstStyle/>
          <a:p>
            <a:r>
              <a:rPr lang="uz-Cyrl-UZ" sz="2800" b="1" dirty="0" smtClean="0"/>
              <a:t>Flesh-дисклар</a:t>
            </a:r>
            <a:r>
              <a:rPr lang="uz-Cyrl-UZ" sz="2800" dirty="0" smtClean="0"/>
              <a:t>. Бу, зaмoнaвий энергиядaн мустaқил мaълумoтлaр сaқлaш қурилмaси ҳисoблaнaди. Қурилмa минимaл ҳaжмни эгaллaйди. USB рaзъёмлaригa кoмпьютерни ўчирмaсдaн улaш имкoниятигa эгa, уни бу xoлдa қaттиқ диск деб қaбул қилинaди. Унгa дрaйвер ўрнaтиш тaлaб қилинмaйди. Flesh-дисклaр ҳaжми 32 мбaйтдaн бир неча Гбaйтгaчaни тaшкил этaди.</a:t>
            </a:r>
            <a:endParaRPr lang="ru-RU" sz="2800" dirty="0" smtClean="0"/>
          </a:p>
          <a:p>
            <a:endParaRPr lang="ru-RU" sz="2800" dirty="0"/>
          </a:p>
        </p:txBody>
      </p:sp>
      <p:pic>
        <p:nvPicPr>
          <p:cNvPr id="27649" name="Рисунок 33" descr="images(3)"/>
          <p:cNvPicPr>
            <a:picLocks noChangeAspect="1" noChangeArrowheads="1"/>
          </p:cNvPicPr>
          <p:nvPr/>
        </p:nvPicPr>
        <p:blipFill>
          <a:blip r:embed="rId2"/>
          <a:srcRect/>
          <a:stretch>
            <a:fillRect/>
          </a:stretch>
        </p:blipFill>
        <p:spPr bwMode="auto">
          <a:xfrm rot="765235">
            <a:off x="5298190" y="4381512"/>
            <a:ext cx="3071834" cy="2391872"/>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7649"/>
                                        </p:tgtEl>
                                        <p:attrNameLst>
                                          <p:attrName>style.visibility</p:attrName>
                                        </p:attrNameLst>
                                      </p:cBhvr>
                                      <p:to>
                                        <p:strVal val="visible"/>
                                      </p:to>
                                    </p:set>
                                    <p:anim to="" calcmode="lin" valueType="num">
                                      <p:cBhvr>
                                        <p:cTn id="12" dur="1" fill="hold"/>
                                        <p:tgtEl>
                                          <p:spTgt spid="2764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389120"/>
          </a:xfrm>
        </p:spPr>
        <p:txBody>
          <a:bodyPr>
            <a:normAutofit/>
          </a:bodyPr>
          <a:lstStyle/>
          <a:p>
            <a:r>
              <a:rPr lang="ru-RU" sz="2800" b="1" dirty="0" err="1" smtClean="0"/>
              <a:t>Принтерлар</a:t>
            </a:r>
            <a:r>
              <a:rPr lang="ru-RU" sz="2800" dirty="0" smtClean="0"/>
              <a:t>. </a:t>
            </a:r>
            <a:r>
              <a:rPr lang="ru-RU" sz="2800" dirty="0" err="1" smtClean="0"/>
              <a:t>Маълумотларни</a:t>
            </a:r>
            <a:r>
              <a:rPr lang="ru-RU" sz="2800" dirty="0" smtClean="0"/>
              <a:t> </a:t>
            </a:r>
            <a:r>
              <a:rPr lang="ru-RU" sz="2800" dirty="0" err="1" smtClean="0"/>
              <a:t>босмага</a:t>
            </a:r>
            <a:r>
              <a:rPr lang="ru-RU" sz="2800" dirty="0" smtClean="0"/>
              <a:t> </a:t>
            </a:r>
            <a:r>
              <a:rPr lang="ru-RU" sz="2800" dirty="0" err="1" smtClean="0"/>
              <a:t>чикариш</a:t>
            </a:r>
            <a:r>
              <a:rPr lang="ru-RU" sz="2800" dirty="0" smtClean="0"/>
              <a:t> </a:t>
            </a:r>
            <a:r>
              <a:rPr lang="ru-RU" sz="2800" dirty="0" err="1" smtClean="0"/>
              <a:t>кисми</a:t>
            </a:r>
            <a:r>
              <a:rPr lang="ru-RU" sz="2800" dirty="0" smtClean="0"/>
              <a:t>. </a:t>
            </a:r>
            <a:r>
              <a:rPr lang="ru-RU" sz="2800" dirty="0" err="1" smtClean="0"/>
              <a:t>Принтерлар</a:t>
            </a:r>
            <a:r>
              <a:rPr lang="ru-RU" sz="2800" dirty="0" smtClean="0"/>
              <a:t> лазер, </a:t>
            </a:r>
            <a:r>
              <a:rPr lang="ru-RU" sz="2800" dirty="0" err="1" smtClean="0"/>
              <a:t>матрицали</a:t>
            </a:r>
            <a:r>
              <a:rPr lang="ru-RU" sz="2800" dirty="0" smtClean="0"/>
              <a:t> (</a:t>
            </a:r>
            <a:r>
              <a:rPr lang="ru-RU" sz="2800" dirty="0" err="1" smtClean="0"/>
              <a:t>игнали</a:t>
            </a:r>
            <a:r>
              <a:rPr lang="ru-RU" sz="2800" dirty="0" smtClean="0"/>
              <a:t>) </a:t>
            </a:r>
            <a:r>
              <a:rPr lang="ru-RU" sz="2800" dirty="0" err="1" smtClean="0"/>
              <a:t>ва</a:t>
            </a:r>
            <a:r>
              <a:rPr lang="ru-RU" sz="2800" dirty="0" smtClean="0"/>
              <a:t> </a:t>
            </a:r>
            <a:r>
              <a:rPr lang="ru-RU" sz="2800" dirty="0" err="1" smtClean="0"/>
              <a:t>сепувчи</a:t>
            </a:r>
            <a:r>
              <a:rPr lang="ru-RU" sz="2800" dirty="0" smtClean="0"/>
              <a:t> </a:t>
            </a:r>
            <a:r>
              <a:rPr lang="ru-RU" sz="2800" dirty="0" err="1" smtClean="0"/>
              <a:t>турлари</a:t>
            </a:r>
            <a:r>
              <a:rPr lang="ru-RU" sz="2800" dirty="0" smtClean="0"/>
              <a:t> бор. </a:t>
            </a:r>
            <a:r>
              <a:rPr lang="ru-RU" sz="2800" dirty="0" err="1" smtClean="0"/>
              <a:t>Хар</a:t>
            </a:r>
            <a:r>
              <a:rPr lang="ru-RU" sz="2800" dirty="0" smtClean="0"/>
              <a:t> </a:t>
            </a:r>
            <a:r>
              <a:rPr lang="ru-RU" sz="2800" dirty="0" err="1" smtClean="0"/>
              <a:t>бири</a:t>
            </a:r>
            <a:r>
              <a:rPr lang="ru-RU" sz="2800" dirty="0" smtClean="0"/>
              <a:t> </a:t>
            </a:r>
            <a:r>
              <a:rPr lang="ru-RU" sz="2800" dirty="0" err="1" smtClean="0"/>
              <a:t>ишлаш</a:t>
            </a:r>
            <a:r>
              <a:rPr lang="ru-RU" sz="2800" dirty="0" smtClean="0"/>
              <a:t> </a:t>
            </a:r>
            <a:r>
              <a:rPr lang="ru-RU" sz="2800" dirty="0" err="1" smtClean="0"/>
              <a:t>холати</a:t>
            </a:r>
            <a:r>
              <a:rPr lang="ru-RU" sz="2800" dirty="0" smtClean="0"/>
              <a:t>, </a:t>
            </a:r>
            <a:r>
              <a:rPr lang="ru-RU" sz="2800" dirty="0" err="1" smtClean="0"/>
              <a:t>тезлиги</a:t>
            </a:r>
            <a:r>
              <a:rPr lang="ru-RU" sz="2800" dirty="0" smtClean="0"/>
              <a:t>, </a:t>
            </a:r>
            <a:r>
              <a:rPr lang="ru-RU" sz="2800" dirty="0" err="1" smtClean="0"/>
              <a:t>босмани</a:t>
            </a:r>
            <a:r>
              <a:rPr lang="ru-RU" sz="2800" dirty="0" smtClean="0"/>
              <a:t> </a:t>
            </a:r>
            <a:r>
              <a:rPr lang="ru-RU" sz="2800" dirty="0" err="1" smtClean="0"/>
              <a:t>сифати</a:t>
            </a:r>
            <a:r>
              <a:rPr lang="ru-RU" sz="2800" dirty="0" smtClean="0"/>
              <a:t> </a:t>
            </a:r>
            <a:r>
              <a:rPr lang="ru-RU" sz="2800" dirty="0" err="1" smtClean="0"/>
              <a:t>ва</a:t>
            </a:r>
            <a:r>
              <a:rPr lang="ru-RU" sz="2800" dirty="0" smtClean="0"/>
              <a:t> </a:t>
            </a:r>
            <a:r>
              <a:rPr lang="ru-RU" sz="2800" dirty="0" err="1" smtClean="0"/>
              <a:t>нархи</a:t>
            </a:r>
            <a:r>
              <a:rPr lang="ru-RU" sz="2800" dirty="0" smtClean="0"/>
              <a:t>, </a:t>
            </a:r>
            <a:r>
              <a:rPr lang="ru-RU" sz="2800" dirty="0" err="1" smtClean="0"/>
              <a:t>хамда</a:t>
            </a:r>
            <a:r>
              <a:rPr lang="ru-RU" sz="2800" dirty="0" smtClean="0"/>
              <a:t> </a:t>
            </a:r>
            <a:r>
              <a:rPr lang="ru-RU" sz="2800" dirty="0" err="1" smtClean="0"/>
              <a:t>ранглар</a:t>
            </a:r>
            <a:r>
              <a:rPr lang="ru-RU" sz="2800" dirty="0" smtClean="0"/>
              <a:t> </a:t>
            </a:r>
            <a:r>
              <a:rPr lang="ru-RU" sz="2800" dirty="0" err="1" smtClean="0"/>
              <a:t>буйича</a:t>
            </a:r>
            <a:r>
              <a:rPr lang="ru-RU" sz="2800" dirty="0" smtClean="0"/>
              <a:t> </a:t>
            </a:r>
            <a:r>
              <a:rPr lang="ru-RU" sz="2800" dirty="0" err="1" smtClean="0"/>
              <a:t>фаркланади</a:t>
            </a:r>
            <a:r>
              <a:rPr lang="ru-RU" sz="2800" dirty="0" smtClean="0"/>
              <a:t>. </a:t>
            </a:r>
          </a:p>
          <a:p>
            <a:endParaRPr lang="ru-RU" sz="2800" dirty="0"/>
          </a:p>
        </p:txBody>
      </p:sp>
      <p:pic>
        <p:nvPicPr>
          <p:cNvPr id="26625" name="Рисунок 26" descr="http://informatika.freenet.uz/picture/image017.jpg"/>
          <p:cNvPicPr>
            <a:picLocks noChangeAspect="1" noChangeArrowheads="1"/>
          </p:cNvPicPr>
          <p:nvPr/>
        </p:nvPicPr>
        <p:blipFill>
          <a:blip r:embed="rId2"/>
          <a:srcRect/>
          <a:stretch>
            <a:fillRect/>
          </a:stretch>
        </p:blipFill>
        <p:spPr bwMode="auto">
          <a:xfrm rot="20533092">
            <a:off x="2857488" y="3929066"/>
            <a:ext cx="3643338" cy="2749969"/>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625"/>
                                        </p:tgtEl>
                                        <p:attrNameLst>
                                          <p:attrName>style.visibility</p:attrName>
                                        </p:attrNameLst>
                                      </p:cBhvr>
                                      <p:to>
                                        <p:strVal val="visible"/>
                                      </p:to>
                                    </p:set>
                                    <p:animEffect transition="in" filter="checkerboard(across)">
                                      <p:cBhvr>
                                        <p:cTn id="12" dur="5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389120"/>
          </a:xfrm>
        </p:spPr>
        <p:txBody>
          <a:bodyPr/>
          <a:lstStyle/>
          <a:p>
            <a:r>
              <a:rPr lang="ru-RU" b="1" dirty="0" err="1" smtClean="0"/>
              <a:t>Сканерлар</a:t>
            </a:r>
            <a:r>
              <a:rPr lang="ru-RU" b="1" dirty="0" smtClean="0"/>
              <a:t>.</a:t>
            </a:r>
            <a:r>
              <a:rPr lang="ru-RU" dirty="0" smtClean="0"/>
              <a:t> </a:t>
            </a:r>
            <a:r>
              <a:rPr lang="ru-RU" dirty="0" err="1" smtClean="0"/>
              <a:t>Тасвир</a:t>
            </a:r>
            <a:r>
              <a:rPr lang="ru-RU" dirty="0" smtClean="0"/>
              <a:t> </a:t>
            </a:r>
            <a:r>
              <a:rPr lang="ru-RU" dirty="0" err="1" smtClean="0"/>
              <a:t>ва</a:t>
            </a:r>
            <a:r>
              <a:rPr lang="ru-RU" dirty="0" smtClean="0"/>
              <a:t> </a:t>
            </a:r>
            <a:r>
              <a:rPr lang="ru-RU" dirty="0" err="1" smtClean="0"/>
              <a:t>матн</a:t>
            </a:r>
            <a:r>
              <a:rPr lang="ru-RU" dirty="0" smtClean="0"/>
              <a:t> </a:t>
            </a:r>
            <a:r>
              <a:rPr lang="ru-RU" dirty="0" err="1" smtClean="0"/>
              <a:t>маълумотларни</a:t>
            </a:r>
            <a:r>
              <a:rPr lang="ru-RU" dirty="0" smtClean="0"/>
              <a:t> </a:t>
            </a:r>
            <a:r>
              <a:rPr lang="ru-RU" dirty="0" err="1" smtClean="0"/>
              <a:t>компьютерга</a:t>
            </a:r>
            <a:r>
              <a:rPr lang="ru-RU" dirty="0" smtClean="0"/>
              <a:t> </a:t>
            </a:r>
            <a:r>
              <a:rPr lang="ru-RU" dirty="0" err="1" smtClean="0"/>
              <a:t>киритиш</a:t>
            </a:r>
            <a:r>
              <a:rPr lang="ru-RU" dirty="0" smtClean="0"/>
              <a:t> </a:t>
            </a:r>
            <a:r>
              <a:rPr lang="uz-Cyrl-UZ" dirty="0" smtClean="0"/>
              <a:t>қ</a:t>
            </a:r>
            <a:r>
              <a:rPr lang="ru-RU" dirty="0" err="1" smtClean="0"/>
              <a:t>исми</a:t>
            </a:r>
            <a:r>
              <a:rPr lang="ru-RU" dirty="0" smtClean="0"/>
              <a:t>. </a:t>
            </a:r>
            <a:r>
              <a:rPr lang="ru-RU" dirty="0" err="1" smtClean="0"/>
              <a:t>Сканерлар</a:t>
            </a:r>
            <a:r>
              <a:rPr lang="ru-RU" dirty="0" smtClean="0"/>
              <a:t> </a:t>
            </a:r>
            <a:r>
              <a:rPr lang="ru-RU" dirty="0" err="1" smtClean="0"/>
              <a:t>рангли</a:t>
            </a:r>
            <a:r>
              <a:rPr lang="ru-RU" dirty="0" smtClean="0"/>
              <a:t> </a:t>
            </a:r>
            <a:r>
              <a:rPr lang="ru-RU" dirty="0" err="1" smtClean="0"/>
              <a:t>ва</a:t>
            </a:r>
            <a:r>
              <a:rPr lang="ru-RU" dirty="0" smtClean="0"/>
              <a:t> </a:t>
            </a:r>
            <a:r>
              <a:rPr lang="ru-RU" dirty="0" err="1" smtClean="0"/>
              <a:t>рангсиз</a:t>
            </a:r>
            <a:r>
              <a:rPr lang="ru-RU" dirty="0" smtClean="0"/>
              <a:t> б</a:t>
            </a:r>
            <a:r>
              <a:rPr lang="uz-Cyrl-UZ" dirty="0" smtClean="0"/>
              <a:t>ў</a:t>
            </a:r>
            <a:r>
              <a:rPr lang="ru-RU" dirty="0" err="1" smtClean="0"/>
              <a:t>лади</a:t>
            </a:r>
            <a:r>
              <a:rPr lang="ru-RU" dirty="0" smtClean="0"/>
              <a:t>. Улар </a:t>
            </a:r>
            <a:r>
              <a:rPr lang="ru-RU" dirty="0" err="1" smtClean="0"/>
              <a:t>тасвирларни</a:t>
            </a:r>
            <a:r>
              <a:rPr lang="ru-RU" dirty="0" smtClean="0"/>
              <a:t> </a:t>
            </a:r>
            <a:r>
              <a:rPr lang="ru-RU" dirty="0" err="1" smtClean="0"/>
              <a:t>олиш</a:t>
            </a:r>
            <a:r>
              <a:rPr lang="ru-RU" dirty="0" smtClean="0"/>
              <a:t> </a:t>
            </a:r>
            <a:r>
              <a:rPr lang="ru-RU" dirty="0" err="1" smtClean="0"/>
              <a:t>сифати</a:t>
            </a:r>
            <a:r>
              <a:rPr lang="ru-RU" dirty="0" smtClean="0"/>
              <a:t> б</a:t>
            </a:r>
            <a:r>
              <a:rPr lang="uz-Cyrl-UZ" dirty="0" smtClean="0"/>
              <a:t>ў</a:t>
            </a:r>
            <a:r>
              <a:rPr lang="ru-RU" dirty="0" err="1" smtClean="0"/>
              <a:t>йича</a:t>
            </a:r>
            <a:r>
              <a:rPr lang="ru-RU" dirty="0" smtClean="0"/>
              <a:t> фар</a:t>
            </a:r>
            <a:r>
              <a:rPr lang="uz-Cyrl-UZ" dirty="0" smtClean="0"/>
              <a:t>қ</a:t>
            </a:r>
            <a:r>
              <a:rPr lang="ru-RU" dirty="0" err="1" smtClean="0"/>
              <a:t>ланади</a:t>
            </a:r>
            <a:r>
              <a:rPr lang="ru-RU" dirty="0" smtClean="0"/>
              <a:t>.</a:t>
            </a:r>
          </a:p>
          <a:p>
            <a:endParaRPr lang="ru-RU" dirty="0"/>
          </a:p>
        </p:txBody>
      </p:sp>
      <p:pic>
        <p:nvPicPr>
          <p:cNvPr id="18433" name="Рисунок 25" descr="Сканер"/>
          <p:cNvPicPr>
            <a:picLocks noChangeAspect="1" noChangeArrowheads="1"/>
          </p:cNvPicPr>
          <p:nvPr/>
        </p:nvPicPr>
        <p:blipFill>
          <a:blip r:embed="rId2"/>
          <a:srcRect/>
          <a:stretch>
            <a:fillRect/>
          </a:stretch>
        </p:blipFill>
        <p:spPr bwMode="auto">
          <a:xfrm>
            <a:off x="3000364" y="3929066"/>
            <a:ext cx="3429024" cy="208495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433"/>
                                        </p:tgtEl>
                                        <p:attrNameLst>
                                          <p:attrName>style.visibility</p:attrName>
                                        </p:attrNameLst>
                                      </p:cBhvr>
                                      <p:to>
                                        <p:strVal val="visible"/>
                                      </p:to>
                                    </p:set>
                                    <p:animEffect transition="in" filter="checkerboard(across)">
                                      <p:cBhvr>
                                        <p:cTn id="12"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389120"/>
          </a:xfrm>
        </p:spPr>
        <p:txBody>
          <a:bodyPr/>
          <a:lstStyle/>
          <a:p>
            <a:r>
              <a:rPr lang="en-US" dirty="0" smtClean="0"/>
              <a:t>WEB camera - </a:t>
            </a:r>
            <a:r>
              <a:rPr lang="ru-RU" dirty="0" smtClean="0"/>
              <a:t>Видео  </a:t>
            </a:r>
            <a:r>
              <a:rPr lang="ru-RU" dirty="0" err="1" smtClean="0"/>
              <a:t>ахборотни</a:t>
            </a:r>
            <a:r>
              <a:rPr lang="ru-RU" dirty="0" smtClean="0"/>
              <a:t>  </a:t>
            </a:r>
            <a:r>
              <a:rPr lang="ru-RU" dirty="0" err="1" smtClean="0"/>
              <a:t>компютер</a:t>
            </a:r>
            <a:r>
              <a:rPr lang="ru-RU" dirty="0" smtClean="0"/>
              <a:t>  </a:t>
            </a:r>
            <a:r>
              <a:rPr lang="ru-RU" dirty="0" err="1" smtClean="0"/>
              <a:t>хотирасига</a:t>
            </a:r>
            <a:r>
              <a:rPr lang="ru-RU" dirty="0" smtClean="0"/>
              <a:t>  </a:t>
            </a:r>
            <a:r>
              <a:rPr lang="ru-RU" dirty="0" err="1" smtClean="0"/>
              <a:t>утказиш</a:t>
            </a:r>
            <a:r>
              <a:rPr lang="ru-RU" dirty="0" smtClean="0"/>
              <a:t>  </a:t>
            </a:r>
            <a:r>
              <a:rPr lang="ru-RU" dirty="0" err="1" smtClean="0"/>
              <a:t>учун</a:t>
            </a:r>
            <a:r>
              <a:rPr lang="ru-RU" dirty="0" smtClean="0"/>
              <a:t>  </a:t>
            </a:r>
            <a:r>
              <a:rPr lang="ru-RU" dirty="0" err="1" smtClean="0"/>
              <a:t>хизмат</a:t>
            </a:r>
            <a:r>
              <a:rPr lang="ru-RU" dirty="0" smtClean="0"/>
              <a:t>  </a:t>
            </a:r>
            <a:r>
              <a:rPr lang="ru-RU" dirty="0" err="1" smtClean="0"/>
              <a:t>килади</a:t>
            </a:r>
            <a:endParaRPr lang="ru-RU" dirty="0"/>
          </a:p>
        </p:txBody>
      </p:sp>
      <p:pic>
        <p:nvPicPr>
          <p:cNvPr id="30722" name="Picture 2" descr="video"/>
          <p:cNvPicPr>
            <a:picLocks noChangeAspect="1" noChangeArrowheads="1"/>
          </p:cNvPicPr>
          <p:nvPr/>
        </p:nvPicPr>
        <p:blipFill>
          <a:blip r:embed="rId2"/>
          <a:srcRect/>
          <a:stretch>
            <a:fillRect/>
          </a:stretch>
        </p:blipFill>
        <p:spPr bwMode="auto">
          <a:xfrm rot="1652359">
            <a:off x="5000628" y="2857496"/>
            <a:ext cx="2071702" cy="207170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 to="" calcmode="lin" valueType="num">
                                      <p:cBhvr>
                                        <p:cTn id="12" dur="1" fill="hold"/>
                                        <p:tgtEl>
                                          <p:spTgt spid="307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389120"/>
          </a:xfrm>
        </p:spPr>
        <p:txBody>
          <a:bodyPr/>
          <a:lstStyle/>
          <a:p>
            <a:r>
              <a:rPr lang="ru-RU" dirty="0" smtClean="0"/>
              <a:t>      </a:t>
            </a:r>
            <a:r>
              <a:rPr lang="ru-RU" b="1" dirty="0" err="1" smtClean="0"/>
              <a:t>Сич</a:t>
            </a:r>
            <a:r>
              <a:rPr lang="uz-Cyrl-UZ" b="1" dirty="0" smtClean="0"/>
              <a:t>қ</a:t>
            </a:r>
            <a:r>
              <a:rPr lang="ru-RU" b="1" dirty="0" err="1" smtClean="0"/>
              <a:t>онча</a:t>
            </a:r>
            <a:r>
              <a:rPr lang="ru-RU" b="1" dirty="0" smtClean="0"/>
              <a:t>. </a:t>
            </a:r>
            <a:r>
              <a:rPr lang="ru-RU" dirty="0" err="1" smtClean="0"/>
              <a:t>Амалларни</a:t>
            </a:r>
            <a:r>
              <a:rPr lang="ru-RU" dirty="0" smtClean="0"/>
              <a:t> </a:t>
            </a:r>
            <a:r>
              <a:rPr lang="ru-RU" dirty="0" err="1" smtClean="0"/>
              <a:t>танлаш</a:t>
            </a:r>
            <a:r>
              <a:rPr lang="ru-RU" dirty="0" smtClean="0"/>
              <a:t> </a:t>
            </a:r>
            <a:r>
              <a:rPr lang="uz-Cyrl-UZ" dirty="0" smtClean="0"/>
              <a:t>қ</a:t>
            </a:r>
            <a:r>
              <a:rPr lang="ru-RU" dirty="0" err="1" smtClean="0"/>
              <a:t>исми</a:t>
            </a:r>
            <a:r>
              <a:rPr lang="ru-RU" dirty="0" smtClean="0"/>
              <a:t>. </a:t>
            </a:r>
            <a:r>
              <a:rPr lang="ru-RU" dirty="0" err="1" smtClean="0"/>
              <a:t>Сич</a:t>
            </a:r>
            <a:r>
              <a:rPr lang="uz-Cyrl-UZ" dirty="0" smtClean="0"/>
              <a:t>қ</a:t>
            </a:r>
            <a:r>
              <a:rPr lang="ru-RU" dirty="0" err="1" smtClean="0"/>
              <a:t>ончалар</a:t>
            </a:r>
            <a:r>
              <a:rPr lang="ru-RU" dirty="0" smtClean="0"/>
              <a:t> </a:t>
            </a:r>
            <a:r>
              <a:rPr lang="ru-RU" dirty="0" err="1" smtClean="0"/>
              <a:t>тугмалар</a:t>
            </a:r>
            <a:r>
              <a:rPr lang="ru-RU" dirty="0" smtClean="0"/>
              <a:t> сони (2 </a:t>
            </a:r>
            <a:r>
              <a:rPr lang="ru-RU" dirty="0" err="1" smtClean="0"/>
              <a:t>ва</a:t>
            </a:r>
            <a:r>
              <a:rPr lang="ru-RU" dirty="0" smtClean="0"/>
              <a:t> 3 </a:t>
            </a:r>
            <a:r>
              <a:rPr lang="ru-RU" dirty="0" err="1" smtClean="0"/>
              <a:t>тугмали</a:t>
            </a:r>
            <a:r>
              <a:rPr lang="ru-RU" dirty="0" smtClean="0"/>
              <a:t>) </a:t>
            </a:r>
            <a:r>
              <a:rPr lang="ru-RU" dirty="0" err="1" smtClean="0"/>
              <a:t>ва</a:t>
            </a:r>
            <a:r>
              <a:rPr lang="ru-RU" dirty="0" smtClean="0"/>
              <a:t> </a:t>
            </a:r>
            <a:r>
              <a:rPr lang="ru-RU" dirty="0" err="1" smtClean="0"/>
              <a:t>ишлаш</a:t>
            </a:r>
            <a:r>
              <a:rPr lang="ru-RU" dirty="0" smtClean="0"/>
              <a:t> </a:t>
            </a:r>
            <a:r>
              <a:rPr lang="ru-RU" dirty="0" err="1" smtClean="0"/>
              <a:t>холатлари</a:t>
            </a:r>
            <a:r>
              <a:rPr lang="ru-RU" dirty="0" smtClean="0"/>
              <a:t> (трекбол </a:t>
            </a:r>
            <a:r>
              <a:rPr lang="ru-RU" dirty="0" err="1" smtClean="0"/>
              <a:t>ва</a:t>
            </a:r>
            <a:r>
              <a:rPr lang="ru-RU" dirty="0" smtClean="0"/>
              <a:t> сенсор </a:t>
            </a:r>
            <a:r>
              <a:rPr lang="ru-RU" dirty="0" err="1" smtClean="0"/>
              <a:t>панел</a:t>
            </a:r>
            <a:r>
              <a:rPr lang="ru-RU" dirty="0" smtClean="0"/>
              <a:t>) б</a:t>
            </a:r>
            <a:r>
              <a:rPr lang="uz-Cyrl-UZ" dirty="0" smtClean="0"/>
              <a:t>ў</a:t>
            </a:r>
            <a:r>
              <a:rPr lang="ru-RU" dirty="0" err="1" smtClean="0"/>
              <a:t>йича</a:t>
            </a:r>
            <a:r>
              <a:rPr lang="ru-RU" dirty="0" smtClean="0"/>
              <a:t> фар</a:t>
            </a:r>
            <a:r>
              <a:rPr lang="uz-Cyrl-UZ" dirty="0" smtClean="0"/>
              <a:t>қ</a:t>
            </a:r>
            <a:r>
              <a:rPr lang="ru-RU" dirty="0" err="1" smtClean="0"/>
              <a:t>ланади</a:t>
            </a:r>
            <a:r>
              <a:rPr lang="ru-RU" dirty="0" smtClean="0"/>
              <a:t>.</a:t>
            </a:r>
          </a:p>
          <a:p>
            <a:endParaRPr lang="ru-RU" dirty="0"/>
          </a:p>
        </p:txBody>
      </p:sp>
      <p:pic>
        <p:nvPicPr>
          <p:cNvPr id="31746" name="Рисунок 24" descr="http://informatika.freenet.uz/picture/image016.jpg"/>
          <p:cNvPicPr>
            <a:picLocks noChangeAspect="1" noChangeArrowheads="1"/>
          </p:cNvPicPr>
          <p:nvPr/>
        </p:nvPicPr>
        <p:blipFill>
          <a:blip r:embed="rId2"/>
          <a:srcRect/>
          <a:stretch>
            <a:fillRect/>
          </a:stretch>
        </p:blipFill>
        <p:spPr bwMode="auto">
          <a:xfrm>
            <a:off x="3000364" y="3500438"/>
            <a:ext cx="2603137" cy="17859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blinds(horizontal)">
                                      <p:cBhvr>
                                        <p:cTn id="12"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389120"/>
          </a:xfrm>
        </p:spPr>
        <p:txBody>
          <a:bodyPr/>
          <a:lstStyle/>
          <a:p>
            <a:r>
              <a:rPr lang="ru-RU" dirty="0" smtClean="0"/>
              <a:t>       </a:t>
            </a:r>
            <a:r>
              <a:rPr lang="ru-RU" b="1" dirty="0" smtClean="0"/>
              <a:t>Клавиатура. </a:t>
            </a:r>
            <a:r>
              <a:rPr lang="ru-RU" dirty="0" err="1" smtClean="0"/>
              <a:t>Маълумотларни</a:t>
            </a:r>
            <a:r>
              <a:rPr lang="ru-RU" dirty="0" smtClean="0"/>
              <a:t> </a:t>
            </a:r>
            <a:r>
              <a:rPr lang="ru-RU" dirty="0" err="1" smtClean="0"/>
              <a:t>киритиш</a:t>
            </a:r>
            <a:r>
              <a:rPr lang="ru-RU" dirty="0" smtClean="0"/>
              <a:t> </a:t>
            </a:r>
            <a:r>
              <a:rPr lang="uz-Cyrl-UZ" dirty="0" smtClean="0"/>
              <a:t>қ</a:t>
            </a:r>
            <a:r>
              <a:rPr lang="ru-RU" dirty="0" err="1" smtClean="0"/>
              <a:t>исми</a:t>
            </a:r>
            <a:r>
              <a:rPr lang="ru-RU" dirty="0" smtClean="0"/>
              <a:t>. </a:t>
            </a:r>
            <a:r>
              <a:rPr lang="ru-RU" dirty="0" err="1" smtClean="0"/>
              <a:t>Клавиатуралар</a:t>
            </a:r>
            <a:r>
              <a:rPr lang="ru-RU" dirty="0" smtClean="0"/>
              <a:t> </a:t>
            </a:r>
            <a:r>
              <a:rPr lang="ru-RU" dirty="0" err="1" smtClean="0"/>
              <a:t>тугмалар</a:t>
            </a:r>
            <a:r>
              <a:rPr lang="ru-RU" dirty="0" smtClean="0"/>
              <a:t> сони (101-109 </a:t>
            </a:r>
            <a:r>
              <a:rPr lang="ru-RU" dirty="0" err="1" smtClean="0"/>
              <a:t>тугмали</a:t>
            </a:r>
            <a:r>
              <a:rPr lang="ru-RU" dirty="0" smtClean="0"/>
              <a:t>) б</a:t>
            </a:r>
            <a:r>
              <a:rPr lang="uz-Cyrl-UZ" dirty="0" smtClean="0"/>
              <a:t>ў</a:t>
            </a:r>
            <a:r>
              <a:rPr lang="ru-RU" dirty="0" err="1" smtClean="0"/>
              <a:t>йича</a:t>
            </a:r>
            <a:r>
              <a:rPr lang="ru-RU" dirty="0" smtClean="0"/>
              <a:t> фар</a:t>
            </a:r>
            <a:r>
              <a:rPr lang="uz-Cyrl-UZ" dirty="0" smtClean="0"/>
              <a:t>қ</a:t>
            </a:r>
            <a:r>
              <a:rPr lang="ru-RU" dirty="0" err="1" smtClean="0"/>
              <a:t>ланади</a:t>
            </a:r>
            <a:r>
              <a:rPr lang="ru-RU" dirty="0" smtClean="0"/>
              <a:t>.</a:t>
            </a:r>
          </a:p>
          <a:p>
            <a:endParaRPr lang="ru-RU" dirty="0"/>
          </a:p>
        </p:txBody>
      </p:sp>
      <p:pic>
        <p:nvPicPr>
          <p:cNvPr id="32781" name="Рисунок 23" descr="http://informatika.freenet.uz/picture/image030.jpg"/>
          <p:cNvPicPr>
            <a:picLocks noChangeAspect="1" noChangeArrowheads="1"/>
          </p:cNvPicPr>
          <p:nvPr/>
        </p:nvPicPr>
        <p:blipFill>
          <a:blip r:embed="rId2"/>
          <a:srcRect/>
          <a:stretch>
            <a:fillRect/>
          </a:stretch>
        </p:blipFill>
        <p:spPr bwMode="auto">
          <a:xfrm rot="19766531">
            <a:off x="937574" y="4231608"/>
            <a:ext cx="4857784" cy="1081050"/>
          </a:xfrm>
          <a:prstGeom prst="rect">
            <a:avLst/>
          </a:prstGeom>
          <a:noFill/>
          <a:ln w="9525">
            <a:noFill/>
            <a:miter lim="800000"/>
            <a:headEnd/>
            <a:tailEnd/>
          </a:ln>
        </p:spPr>
      </p:pic>
      <p:pic>
        <p:nvPicPr>
          <p:cNvPr id="32793" name="Рисунок 22" descr="images[35]"/>
          <p:cNvPicPr>
            <a:picLocks noChangeAspect="1" noChangeArrowheads="1"/>
          </p:cNvPicPr>
          <p:nvPr/>
        </p:nvPicPr>
        <p:blipFill>
          <a:blip r:embed="rId3"/>
          <a:srcRect/>
          <a:stretch>
            <a:fillRect/>
          </a:stretch>
        </p:blipFill>
        <p:spPr bwMode="auto">
          <a:xfrm rot="1090217">
            <a:off x="6162117" y="3454638"/>
            <a:ext cx="2219329" cy="138975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2781"/>
                                        </p:tgtEl>
                                        <p:attrNameLst>
                                          <p:attrName>style.visibility</p:attrName>
                                        </p:attrNameLst>
                                      </p:cBhvr>
                                      <p:to>
                                        <p:strVal val="visible"/>
                                      </p:to>
                                    </p:set>
                                    <p:animEffect transition="in" filter="wedge">
                                      <p:cBhvr>
                                        <p:cTn id="12" dur="2000"/>
                                        <p:tgtEl>
                                          <p:spTgt spid="327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793"/>
                                        </p:tgtEl>
                                        <p:attrNameLst>
                                          <p:attrName>style.visibility</p:attrName>
                                        </p:attrNameLst>
                                      </p:cBhvr>
                                      <p:to>
                                        <p:strVal val="visible"/>
                                      </p:to>
                                    </p:set>
                                    <p:anim calcmode="lin" valueType="num">
                                      <p:cBhvr additive="base">
                                        <p:cTn id="17" dur="500" fill="hold"/>
                                        <p:tgtEl>
                                          <p:spTgt spid="32793"/>
                                        </p:tgtEl>
                                        <p:attrNameLst>
                                          <p:attrName>ppt_x</p:attrName>
                                        </p:attrNameLst>
                                      </p:cBhvr>
                                      <p:tavLst>
                                        <p:tav tm="0">
                                          <p:val>
                                            <p:strVal val="#ppt_x"/>
                                          </p:val>
                                        </p:tav>
                                        <p:tav tm="100000">
                                          <p:val>
                                            <p:strVal val="#ppt_x"/>
                                          </p:val>
                                        </p:tav>
                                      </p:tavLst>
                                    </p:anim>
                                    <p:anim calcmode="lin" valueType="num">
                                      <p:cBhvr additive="base">
                                        <p:cTn id="18" dur="500" fill="hold"/>
                                        <p:tgtEl>
                                          <p:spTgt spid="327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rot="19990069">
            <a:off x="657643" y="2035900"/>
            <a:ext cx="7983561" cy="2286134"/>
          </a:xfrm>
        </p:spPr>
        <p:txBody>
          <a:bodyPr/>
          <a:lstStyle/>
          <a:p>
            <a:pPr>
              <a:buNone/>
            </a:pPr>
            <a:r>
              <a:rPr lang="en-US" dirty="0" smtClean="0"/>
              <a:t>MAVZU:   KOMPYUTER  TEXNIKASI  </a:t>
            </a:r>
            <a:r>
              <a:rPr lang="ru-RU" dirty="0" smtClean="0"/>
              <a:t>        </a:t>
            </a:r>
          </a:p>
          <a:p>
            <a:pPr>
              <a:buNone/>
            </a:pPr>
            <a:r>
              <a:rPr lang="ru-RU" dirty="0" smtClean="0"/>
              <a:t> </a:t>
            </a:r>
            <a:r>
              <a:rPr lang="ru-RU" dirty="0" smtClean="0"/>
              <a:t>                    </a:t>
            </a:r>
            <a:r>
              <a:rPr lang="en-US" dirty="0" smtClean="0"/>
              <a:t>VOSITALARI</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332037"/>
            <a:ext cx="7467600" cy="4525963"/>
          </a:xfrm>
        </p:spPr>
        <p:txBody>
          <a:bodyPr/>
          <a:lstStyle/>
          <a:p>
            <a:pPr>
              <a:buNone/>
            </a:pPr>
            <a:r>
              <a:rPr lang="en-US" dirty="0" smtClean="0"/>
              <a:t>                          </a:t>
            </a:r>
            <a:r>
              <a:rPr lang="en-US" sz="6600" dirty="0" smtClean="0"/>
              <a:t>TAMOM</a:t>
            </a:r>
            <a:endParaRPr lang="ru-RU" sz="6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4389120"/>
          </a:xfrm>
        </p:spPr>
        <p:txBody>
          <a:bodyPr/>
          <a:lstStyle/>
          <a:p>
            <a:r>
              <a:rPr lang="ru-RU" dirty="0" err="1" smtClean="0"/>
              <a:t>Компютер</a:t>
            </a:r>
            <a:r>
              <a:rPr lang="ru-RU" dirty="0" smtClean="0"/>
              <a:t> </a:t>
            </a:r>
            <a:r>
              <a:rPr lang="ru-RU" dirty="0" err="1" smtClean="0"/>
              <a:t>деганда</a:t>
            </a:r>
            <a:r>
              <a:rPr lang="ru-RU" dirty="0" smtClean="0"/>
              <a:t>  </a:t>
            </a:r>
            <a:r>
              <a:rPr lang="ru-RU" dirty="0" err="1" smtClean="0"/>
              <a:t>дастур</a:t>
            </a:r>
            <a:r>
              <a:rPr lang="ru-RU" dirty="0" smtClean="0"/>
              <a:t>  </a:t>
            </a:r>
            <a:r>
              <a:rPr lang="ru-RU" dirty="0" err="1" smtClean="0"/>
              <a:t>асосида</a:t>
            </a:r>
            <a:r>
              <a:rPr lang="ru-RU" dirty="0" smtClean="0"/>
              <a:t>   </a:t>
            </a:r>
            <a:r>
              <a:rPr lang="ru-RU" dirty="0" err="1" smtClean="0"/>
              <a:t>ахборотларни</a:t>
            </a:r>
            <a:r>
              <a:rPr lang="ru-RU" dirty="0" smtClean="0"/>
              <a:t>  </a:t>
            </a:r>
            <a:r>
              <a:rPr lang="ru-RU" dirty="0" err="1" smtClean="0"/>
              <a:t>катта</a:t>
            </a:r>
            <a:r>
              <a:rPr lang="ru-RU" dirty="0" smtClean="0"/>
              <a:t>  </a:t>
            </a:r>
            <a:r>
              <a:rPr lang="ru-RU" dirty="0" err="1" smtClean="0"/>
              <a:t>тезликда</a:t>
            </a:r>
            <a:r>
              <a:rPr lang="ru-RU" dirty="0" smtClean="0"/>
              <a:t>  </a:t>
            </a:r>
            <a:r>
              <a:rPr lang="ru-RU" dirty="0" err="1" smtClean="0"/>
              <a:t>кайта</a:t>
            </a:r>
            <a:r>
              <a:rPr lang="ru-RU" dirty="0" smtClean="0"/>
              <a:t>  </a:t>
            </a:r>
            <a:r>
              <a:rPr lang="ru-RU" dirty="0" err="1" smtClean="0"/>
              <a:t>ишлашни</a:t>
            </a:r>
            <a:r>
              <a:rPr lang="ru-RU" dirty="0" smtClean="0"/>
              <a:t>  </a:t>
            </a:r>
            <a:r>
              <a:rPr lang="ru-RU" dirty="0" err="1" smtClean="0"/>
              <a:t>таминловчи</a:t>
            </a:r>
            <a:r>
              <a:rPr lang="ru-RU" dirty="0" smtClean="0"/>
              <a:t>  универсал  автоматик  </a:t>
            </a:r>
            <a:r>
              <a:rPr lang="ru-RU" dirty="0" err="1" smtClean="0"/>
              <a:t>курилма</a:t>
            </a:r>
            <a:r>
              <a:rPr lang="ru-RU" dirty="0" smtClean="0"/>
              <a:t> </a:t>
            </a:r>
          </a:p>
          <a:p>
            <a:endParaRPr lang="ru-RU" dirty="0"/>
          </a:p>
        </p:txBody>
      </p:sp>
      <p:grpSp>
        <p:nvGrpSpPr>
          <p:cNvPr id="2050" name="Group 3189"/>
          <p:cNvGrpSpPr>
            <a:grpSpLocks/>
          </p:cNvGrpSpPr>
          <p:nvPr/>
        </p:nvGrpSpPr>
        <p:grpSpPr bwMode="auto">
          <a:xfrm>
            <a:off x="3214678" y="2786058"/>
            <a:ext cx="4786346" cy="2577263"/>
            <a:chOff x="2308" y="2556"/>
            <a:chExt cx="6436" cy="5991"/>
          </a:xfrm>
        </p:grpSpPr>
        <p:pic>
          <p:nvPicPr>
            <p:cNvPr id="4797" name="Picture 3190"/>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5399" y="2795"/>
              <a:ext cx="2460" cy="2568"/>
            </a:xfrm>
            <a:prstGeom prst="rect">
              <a:avLst/>
            </a:prstGeom>
            <a:noFill/>
            <a:ln w="12700">
              <a:miter lim="800000"/>
              <a:headEnd/>
              <a:tailEnd type="none" w="lg" len="lg"/>
            </a:ln>
          </p:spPr>
        </p:pic>
        <p:pic>
          <p:nvPicPr>
            <p:cNvPr id="4798" name="Picture 319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72" y="4079"/>
              <a:ext cx="851" cy="1704"/>
            </a:xfrm>
            <a:prstGeom prst="rect">
              <a:avLst/>
            </a:prstGeom>
            <a:noFill/>
            <a:ln w="12700">
              <a:miter lim="800000"/>
              <a:headEnd/>
              <a:tailEnd type="none" w="lg" len="lg"/>
            </a:ln>
          </p:spPr>
        </p:pic>
        <p:pic>
          <p:nvPicPr>
            <p:cNvPr id="4799" name="Picture 319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08" y="3878"/>
              <a:ext cx="955" cy="1925"/>
            </a:xfrm>
            <a:prstGeom prst="rect">
              <a:avLst/>
            </a:prstGeom>
            <a:noFill/>
            <a:ln w="12700">
              <a:miter lim="800000"/>
              <a:headEnd/>
              <a:tailEnd type="none" w="lg" len="lg"/>
            </a:ln>
          </p:spPr>
        </p:pic>
        <p:grpSp>
          <p:nvGrpSpPr>
            <p:cNvPr id="4800" name="Group 9"/>
            <p:cNvGrpSpPr>
              <a:grpSpLocks/>
            </p:cNvGrpSpPr>
            <p:nvPr/>
          </p:nvGrpSpPr>
          <p:grpSpPr bwMode="auto">
            <a:xfrm>
              <a:off x="5819" y="4994"/>
              <a:ext cx="2925" cy="2137"/>
              <a:chOff x="3250" y="2037"/>
              <a:chExt cx="1550" cy="1140"/>
            </a:xfrm>
          </p:grpSpPr>
          <p:pic>
            <p:nvPicPr>
              <p:cNvPr id="4801"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75" y="2558"/>
                <a:ext cx="825" cy="619"/>
              </a:xfrm>
              <a:prstGeom prst="rect">
                <a:avLst/>
              </a:prstGeom>
              <a:noFill/>
              <a:ln w="12700">
                <a:miter lim="800000"/>
                <a:headEnd/>
                <a:tailEnd type="none" w="lg" len="lg"/>
              </a:ln>
            </p:spPr>
          </p:pic>
          <p:sp>
            <p:nvSpPr>
              <p:cNvPr id="4802" name="Freeform 11"/>
              <p:cNvSpPr>
                <a:spLocks/>
              </p:cNvSpPr>
              <p:nvPr/>
            </p:nvSpPr>
            <p:spPr bwMode="auto">
              <a:xfrm>
                <a:off x="3250" y="2037"/>
                <a:ext cx="738" cy="53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738 w 738"/>
                  <a:gd name="T5" fmla="*/ 535 h 535"/>
                  <a:gd name="T6" fmla="*/ 664 w 738"/>
                  <a:gd name="T7" fmla="*/ 485 h 535"/>
                  <a:gd name="T8" fmla="*/ 568 w 738"/>
                  <a:gd name="T9" fmla="*/ 465 h 535"/>
                  <a:gd name="T10" fmla="*/ 318 w 738"/>
                  <a:gd name="T11" fmla="*/ 475 h 535"/>
                  <a:gd name="T12" fmla="*/ 54 w 738"/>
                  <a:gd name="T13" fmla="*/ 467 h 535"/>
                  <a:gd name="T14" fmla="*/ 12 w 738"/>
                  <a:gd name="T15" fmla="*/ 182 h 535"/>
                  <a:gd name="T16" fmla="*/ 0 w 738"/>
                  <a:gd name="T17" fmla="*/ 0 h 535"/>
                  <a:gd name="T18" fmla="*/ 0 60000 65536"/>
                  <a:gd name="T19" fmla="*/ 0 60000 65536"/>
                  <a:gd name="T20" fmla="*/ 0 60000 65536"/>
                  <a:gd name="T21" fmla="*/ 0 60000 65536"/>
                  <a:gd name="T22" fmla="*/ 0 60000 65536"/>
                  <a:gd name="T23" fmla="*/ 0 60000 65536"/>
                  <a:gd name="T24" fmla="*/ 0 60000 65536"/>
                  <a:gd name="T25" fmla="*/ 0 w 738"/>
                  <a:gd name="T26" fmla="*/ 0 h 535"/>
                  <a:gd name="T27" fmla="*/ 738 w 738"/>
                  <a:gd name="T28" fmla="*/ 535 h 535"/>
                </a:gdLst>
                <a:ahLst/>
                <a:cxnLst>
                  <a:cxn ang="T18">
                    <a:pos x="T4" y="T5"/>
                  </a:cxn>
                  <a:cxn ang="T19">
                    <a:pos x="T6" y="T7"/>
                  </a:cxn>
                  <a:cxn ang="T20">
                    <a:pos x="T8" y="T9"/>
                  </a:cxn>
                  <a:cxn ang="T21">
                    <a:pos x="T10" y="T11"/>
                  </a:cxn>
                  <a:cxn ang="T22">
                    <a:pos x="T12" y="T13"/>
                  </a:cxn>
                  <a:cxn ang="T23">
                    <a:pos x="T14" y="T15"/>
                  </a:cxn>
                  <a:cxn ang="T24">
                    <a:pos x="T16" y="T17"/>
                  </a:cxn>
                </a:cxnLst>
                <a:rect l="T25" t="T26" r="T27" b="T28"/>
                <a:pathLst>
                  <a:path w="738" h="535">
                    <a:moveTo>
                      <a:pt x="1462" y="534"/>
                    </a:moveTo>
                    <a:cubicBezTo>
                      <a:pt x="1462" y="534"/>
                      <a:pt x="1462" y="534"/>
                      <a:pt x="1462" y="534"/>
                    </a:cubicBezTo>
                    <a:lnTo>
                      <a:pt x="1299" y="484"/>
                    </a:lnTo>
                    <a:cubicBezTo>
                      <a:pt x="1299" y="484"/>
                      <a:pt x="1299" y="484"/>
                      <a:pt x="1299" y="484"/>
                    </a:cubicBezTo>
                    <a:lnTo>
                      <a:pt x="568" y="465"/>
                    </a:lnTo>
                    <a:lnTo>
                      <a:pt x="510" y="463"/>
                    </a:lnTo>
                    <a:lnTo>
                      <a:pt x="404" y="475"/>
                    </a:lnTo>
                    <a:lnTo>
                      <a:pt x="318" y="475"/>
                    </a:lnTo>
                    <a:lnTo>
                      <a:pt x="232" y="475"/>
                    </a:lnTo>
                    <a:close/>
                  </a:path>
                </a:pathLst>
              </a:custGeom>
              <a:noFill/>
              <a:ln w="31750">
                <a:solidFill>
                  <a:srgbClr val="000000"/>
                </a:solidFill>
                <a:round/>
                <a:headEnd/>
                <a:tailEnd type="none" w="lg" len="lg"/>
              </a:ln>
            </p:spPr>
            <p:txBody>
              <a:bodyPr vert="horz" wrap="square" lIns="80467" tIns="40234" rIns="80467" bIns="4023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4803" name="Picture 319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319" y="2556"/>
              <a:ext cx="2589" cy="3195"/>
            </a:xfrm>
            <a:prstGeom prst="rect">
              <a:avLst/>
            </a:prstGeom>
            <a:noFill/>
          </p:spPr>
        </p:pic>
        <p:pic>
          <p:nvPicPr>
            <p:cNvPr id="4804" name="Picture 2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751" y="5956"/>
              <a:ext cx="3391" cy="2591"/>
            </a:xfrm>
            <a:prstGeom prst="rect">
              <a:avLst/>
            </a:prstGeom>
            <a:noFill/>
            <a:ln w="12700">
              <a:miter lim="800000"/>
              <a:headEnd/>
              <a:tailEnd type="none" w="lg" len="lg"/>
            </a:ln>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358246" cy="6429420"/>
          </a:xfrm>
        </p:spPr>
        <p:txBody>
          <a:bodyPr>
            <a:normAutofit/>
          </a:bodyPr>
          <a:lstStyle/>
          <a:p>
            <a:pPr>
              <a:buNone/>
            </a:pPr>
            <a:r>
              <a:rPr lang="uz-Cyrl-UZ" b="1" dirty="0" smtClean="0"/>
              <a:t>          Компьютерларнинг таснифи</a:t>
            </a:r>
            <a:endParaRPr lang="ru-RU" dirty="0" smtClean="0"/>
          </a:p>
          <a:p>
            <a:endParaRPr lang="ru-RU" dirty="0" smtClean="0"/>
          </a:p>
          <a:p>
            <a:r>
              <a:rPr lang="uz-Cyrl-UZ" sz="1800" b="1" i="1" dirty="0" smtClean="0"/>
              <a:t>Стол компьютери (</a:t>
            </a:r>
            <a:r>
              <a:rPr lang="en-US" sz="1800" b="1" i="1" dirty="0" smtClean="0"/>
              <a:t>desktop</a:t>
            </a:r>
            <a:r>
              <a:rPr lang="uz-Cyrl-UZ" sz="1800" b="1" i="1" dirty="0" smtClean="0"/>
              <a:t>)           </a:t>
            </a:r>
            <a:endParaRPr lang="ru-RU" sz="1800" dirty="0" smtClean="0"/>
          </a:p>
          <a:p>
            <a:pPr>
              <a:buNone/>
            </a:pPr>
            <a:endParaRPr lang="ru-RU" dirty="0" smtClean="0"/>
          </a:p>
          <a:p>
            <a:endParaRPr lang="uz-Cyrl-UZ" sz="1800" b="1" i="1" dirty="0" smtClean="0"/>
          </a:p>
          <a:p>
            <a:endParaRPr lang="uz-Cyrl-UZ" sz="1800" b="1" i="1" dirty="0" smtClean="0"/>
          </a:p>
          <a:p>
            <a:endParaRPr lang="uz-Cyrl-UZ" sz="1800" b="1" i="1" dirty="0" smtClean="0"/>
          </a:p>
          <a:p>
            <a:r>
              <a:rPr lang="uz-Cyrl-UZ" sz="1800" b="1" i="1" dirty="0" smtClean="0"/>
              <a:t>Норматив компьютери (</a:t>
            </a:r>
            <a:r>
              <a:rPr lang="en-US" sz="1800" b="1" i="1" dirty="0" smtClean="0"/>
              <a:t>notebook</a:t>
            </a:r>
            <a:r>
              <a:rPr lang="uz-Cyrl-UZ" sz="1800" b="1" i="1" dirty="0" smtClean="0"/>
              <a:t>)</a:t>
            </a:r>
            <a:endParaRPr lang="ru-RU" sz="1800" dirty="0" smtClean="0"/>
          </a:p>
          <a:p>
            <a:pPr>
              <a:buNone/>
            </a:pPr>
            <a:endParaRPr lang="ru-RU" dirty="0" smtClean="0"/>
          </a:p>
          <a:p>
            <a:endParaRPr lang="ru-RU" sz="1800" dirty="0" smtClean="0"/>
          </a:p>
          <a:p>
            <a:endParaRPr lang="ru-RU" sz="1800" dirty="0" smtClean="0"/>
          </a:p>
          <a:p>
            <a:endParaRPr lang="ru-RU" sz="1800" dirty="0" smtClean="0"/>
          </a:p>
          <a:p>
            <a:r>
              <a:rPr lang="ru-RU" sz="1800" dirty="0" smtClean="0"/>
              <a:t> </a:t>
            </a:r>
            <a:r>
              <a:rPr lang="ru-RU" sz="1800" b="1" i="1" dirty="0" err="1" smtClean="0"/>
              <a:t>Нетбук</a:t>
            </a:r>
            <a:r>
              <a:rPr lang="ru-RU" sz="1800" i="1" dirty="0" smtClean="0"/>
              <a:t> </a:t>
            </a:r>
            <a:endParaRPr lang="ru-RU" sz="1800" dirty="0" smtClean="0"/>
          </a:p>
          <a:p>
            <a:r>
              <a:rPr lang="ru-RU" dirty="0" smtClean="0"/>
              <a:t> </a:t>
            </a:r>
          </a:p>
          <a:p>
            <a:pPr>
              <a:buNone/>
            </a:pPr>
            <a:endParaRPr lang="ru-RU" dirty="0" smtClean="0"/>
          </a:p>
        </p:txBody>
      </p:sp>
      <p:grpSp>
        <p:nvGrpSpPr>
          <p:cNvPr id="3074" name="Group 3189"/>
          <p:cNvGrpSpPr>
            <a:grpSpLocks/>
          </p:cNvGrpSpPr>
          <p:nvPr/>
        </p:nvGrpSpPr>
        <p:grpSpPr bwMode="auto">
          <a:xfrm rot="626218">
            <a:off x="6051844" y="970295"/>
            <a:ext cx="2971800" cy="1600200"/>
            <a:chOff x="2308" y="2556"/>
            <a:chExt cx="6436" cy="5991"/>
          </a:xfrm>
        </p:grpSpPr>
        <p:pic>
          <p:nvPicPr>
            <p:cNvPr id="4797" name="Picture 3190"/>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5399" y="2795"/>
              <a:ext cx="2460" cy="2568"/>
            </a:xfrm>
            <a:prstGeom prst="rect">
              <a:avLst/>
            </a:prstGeom>
            <a:noFill/>
            <a:ln w="12700">
              <a:miter lim="800000"/>
              <a:headEnd/>
              <a:tailEnd type="none" w="lg" len="lg"/>
            </a:ln>
          </p:spPr>
        </p:pic>
        <p:pic>
          <p:nvPicPr>
            <p:cNvPr id="4798" name="Picture 319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72" y="4079"/>
              <a:ext cx="851" cy="1704"/>
            </a:xfrm>
            <a:prstGeom prst="rect">
              <a:avLst/>
            </a:prstGeom>
            <a:noFill/>
            <a:ln w="12700">
              <a:miter lim="800000"/>
              <a:headEnd/>
              <a:tailEnd type="none" w="lg" len="lg"/>
            </a:ln>
          </p:spPr>
        </p:pic>
        <p:pic>
          <p:nvPicPr>
            <p:cNvPr id="4799" name="Picture 319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08" y="3878"/>
              <a:ext cx="955" cy="1925"/>
            </a:xfrm>
            <a:prstGeom prst="rect">
              <a:avLst/>
            </a:prstGeom>
            <a:noFill/>
            <a:ln w="12700">
              <a:miter lim="800000"/>
              <a:headEnd/>
              <a:tailEnd type="none" w="lg" len="lg"/>
            </a:ln>
          </p:spPr>
        </p:pic>
        <p:grpSp>
          <p:nvGrpSpPr>
            <p:cNvPr id="4800" name="Group 9"/>
            <p:cNvGrpSpPr>
              <a:grpSpLocks/>
            </p:cNvGrpSpPr>
            <p:nvPr/>
          </p:nvGrpSpPr>
          <p:grpSpPr bwMode="auto">
            <a:xfrm>
              <a:off x="5819" y="4994"/>
              <a:ext cx="2925" cy="2137"/>
              <a:chOff x="3250" y="2037"/>
              <a:chExt cx="1550" cy="1140"/>
            </a:xfrm>
          </p:grpSpPr>
          <p:pic>
            <p:nvPicPr>
              <p:cNvPr id="4801"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75" y="2558"/>
                <a:ext cx="825" cy="619"/>
              </a:xfrm>
              <a:prstGeom prst="rect">
                <a:avLst/>
              </a:prstGeom>
              <a:noFill/>
              <a:ln w="12700">
                <a:miter lim="800000"/>
                <a:headEnd/>
                <a:tailEnd type="none" w="lg" len="lg"/>
              </a:ln>
            </p:spPr>
          </p:pic>
          <p:sp>
            <p:nvSpPr>
              <p:cNvPr id="4802" name="Freeform 11"/>
              <p:cNvSpPr>
                <a:spLocks/>
              </p:cNvSpPr>
              <p:nvPr/>
            </p:nvSpPr>
            <p:spPr bwMode="auto">
              <a:xfrm>
                <a:off x="3250" y="2037"/>
                <a:ext cx="738" cy="53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738 w 738"/>
                  <a:gd name="T5" fmla="*/ 535 h 535"/>
                  <a:gd name="T6" fmla="*/ 664 w 738"/>
                  <a:gd name="T7" fmla="*/ 485 h 535"/>
                  <a:gd name="T8" fmla="*/ 568 w 738"/>
                  <a:gd name="T9" fmla="*/ 465 h 535"/>
                  <a:gd name="T10" fmla="*/ 318 w 738"/>
                  <a:gd name="T11" fmla="*/ 475 h 535"/>
                  <a:gd name="T12" fmla="*/ 54 w 738"/>
                  <a:gd name="T13" fmla="*/ 467 h 535"/>
                  <a:gd name="T14" fmla="*/ 12 w 738"/>
                  <a:gd name="T15" fmla="*/ 182 h 535"/>
                  <a:gd name="T16" fmla="*/ 0 w 738"/>
                  <a:gd name="T17" fmla="*/ 0 h 535"/>
                  <a:gd name="T18" fmla="*/ 0 60000 65536"/>
                  <a:gd name="T19" fmla="*/ 0 60000 65536"/>
                  <a:gd name="T20" fmla="*/ 0 60000 65536"/>
                  <a:gd name="T21" fmla="*/ 0 60000 65536"/>
                  <a:gd name="T22" fmla="*/ 0 60000 65536"/>
                  <a:gd name="T23" fmla="*/ 0 60000 65536"/>
                  <a:gd name="T24" fmla="*/ 0 60000 65536"/>
                  <a:gd name="T25" fmla="*/ 0 w 738"/>
                  <a:gd name="T26" fmla="*/ 0 h 535"/>
                  <a:gd name="T27" fmla="*/ 738 w 738"/>
                  <a:gd name="T28" fmla="*/ 535 h 535"/>
                </a:gdLst>
                <a:ahLst/>
                <a:cxnLst>
                  <a:cxn ang="T18">
                    <a:pos x="T4" y="T5"/>
                  </a:cxn>
                  <a:cxn ang="T19">
                    <a:pos x="T6" y="T7"/>
                  </a:cxn>
                  <a:cxn ang="T20">
                    <a:pos x="T8" y="T9"/>
                  </a:cxn>
                  <a:cxn ang="T21">
                    <a:pos x="T10" y="T11"/>
                  </a:cxn>
                  <a:cxn ang="T22">
                    <a:pos x="T12" y="T13"/>
                  </a:cxn>
                  <a:cxn ang="T23">
                    <a:pos x="T14" y="T15"/>
                  </a:cxn>
                  <a:cxn ang="T24">
                    <a:pos x="T16" y="T17"/>
                  </a:cxn>
                </a:cxnLst>
                <a:rect l="T25" t="T26" r="T27" b="T28"/>
                <a:pathLst>
                  <a:path w="738" h="535">
                    <a:moveTo>
                      <a:pt x="1462" y="534"/>
                    </a:moveTo>
                    <a:cubicBezTo>
                      <a:pt x="1462" y="534"/>
                      <a:pt x="1462" y="534"/>
                      <a:pt x="1462" y="534"/>
                    </a:cubicBezTo>
                    <a:lnTo>
                      <a:pt x="1299" y="484"/>
                    </a:lnTo>
                    <a:cubicBezTo>
                      <a:pt x="1299" y="484"/>
                      <a:pt x="1299" y="484"/>
                      <a:pt x="1299" y="484"/>
                    </a:cubicBezTo>
                    <a:lnTo>
                      <a:pt x="568" y="465"/>
                    </a:lnTo>
                    <a:lnTo>
                      <a:pt x="510" y="463"/>
                    </a:lnTo>
                    <a:lnTo>
                      <a:pt x="404" y="475"/>
                    </a:lnTo>
                    <a:lnTo>
                      <a:pt x="318" y="475"/>
                    </a:lnTo>
                    <a:lnTo>
                      <a:pt x="232" y="475"/>
                    </a:lnTo>
                    <a:close/>
                  </a:path>
                </a:pathLst>
              </a:custGeom>
              <a:noFill/>
              <a:ln w="31750">
                <a:solidFill>
                  <a:srgbClr val="000000"/>
                </a:solidFill>
                <a:round/>
                <a:headEnd/>
                <a:tailEnd type="none" w="lg" len="lg"/>
              </a:ln>
            </p:spPr>
            <p:txBody>
              <a:bodyPr vert="horz" wrap="square" lIns="80467" tIns="40234" rIns="80467" bIns="4023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4803" name="Picture 319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319" y="2556"/>
              <a:ext cx="2589" cy="3195"/>
            </a:xfrm>
            <a:prstGeom prst="rect">
              <a:avLst/>
            </a:prstGeom>
            <a:noFill/>
          </p:spPr>
        </p:pic>
        <p:pic>
          <p:nvPicPr>
            <p:cNvPr id="4804" name="Picture 2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51" y="5956"/>
              <a:ext cx="3391" cy="2591"/>
            </a:xfrm>
            <a:prstGeom prst="rect">
              <a:avLst/>
            </a:prstGeom>
            <a:noFill/>
            <a:ln w="12700">
              <a:miter lim="800000"/>
              <a:headEnd/>
              <a:tailEnd type="none" w="lg" len="lg"/>
            </a:ln>
          </p:spPr>
        </p:pic>
      </p:grpSp>
      <p:pic>
        <p:nvPicPr>
          <p:cNvPr id="3083" name="Picture 5"/>
          <p:cNvPicPr>
            <a:picLocks noChangeAspect="1" noChangeArrowheads="1"/>
          </p:cNvPicPr>
          <p:nvPr/>
        </p:nvPicPr>
        <p:blipFill>
          <a:blip r:embed="rId8"/>
          <a:srcRect/>
          <a:stretch>
            <a:fillRect/>
          </a:stretch>
        </p:blipFill>
        <p:spPr bwMode="auto">
          <a:xfrm rot="21020215">
            <a:off x="4904973" y="3211478"/>
            <a:ext cx="2261305" cy="1604963"/>
          </a:xfrm>
          <a:prstGeom prst="rect">
            <a:avLst/>
          </a:prstGeom>
          <a:noFill/>
          <a:ln w="9525">
            <a:noFill/>
            <a:miter lim="800000"/>
            <a:headEnd/>
            <a:tailEnd/>
          </a:ln>
        </p:spPr>
      </p:pic>
      <p:pic>
        <p:nvPicPr>
          <p:cNvPr id="3084" name="Picture 2"/>
          <p:cNvPicPr>
            <a:picLocks noChangeAspect="1" noChangeArrowheads="1"/>
          </p:cNvPicPr>
          <p:nvPr/>
        </p:nvPicPr>
        <p:blipFill>
          <a:blip r:embed="rId9" cstate="print"/>
          <a:srcRect/>
          <a:stretch>
            <a:fillRect/>
          </a:stretch>
        </p:blipFill>
        <p:spPr bwMode="auto">
          <a:xfrm rot="996754">
            <a:off x="2058423" y="4782122"/>
            <a:ext cx="1660193" cy="130380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heckerboard(across)">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to="" calcmode="lin" valueType="num">
                                      <p:cBhvr>
                                        <p:cTn id="22" dur="1" fill="hold"/>
                                        <p:tgtEl>
                                          <p:spTgt spid="3">
                                            <p:txEl>
                                              <p:pRg st="7" end="7"/>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83"/>
                                        </p:tgtEl>
                                        <p:attrNameLst>
                                          <p:attrName>style.visibility</p:attrName>
                                        </p:attrNameLst>
                                      </p:cBhvr>
                                      <p:to>
                                        <p:strVal val="visible"/>
                                      </p:to>
                                    </p:set>
                                    <p:anim to="" calcmode="lin" valueType="num">
                                      <p:cBhvr>
                                        <p:cTn id="27" dur="1" fill="hold"/>
                                        <p:tgtEl>
                                          <p:spTgt spid="3083"/>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diamond(in)">
                                      <p:cBhvr>
                                        <p:cTn id="32" dur="20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084"/>
                                        </p:tgtEl>
                                        <p:attrNameLst>
                                          <p:attrName>style.visibility</p:attrName>
                                        </p:attrNameLst>
                                      </p:cBhvr>
                                      <p:to>
                                        <p:strVal val="visible"/>
                                      </p:to>
                                    </p:set>
                                    <p:anim to="" calcmode="lin" valueType="num">
                                      <p:cBhvr>
                                        <p:cTn id="37" dur="1" fill="hold"/>
                                        <p:tgtEl>
                                          <p:spTgt spid="308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6643710"/>
          </a:xfrm>
        </p:spPr>
        <p:txBody>
          <a:bodyPr>
            <a:noAutofit/>
          </a:bodyPr>
          <a:lstStyle/>
          <a:p>
            <a:pPr>
              <a:buNone/>
            </a:pPr>
            <a:r>
              <a:rPr lang="uz-Cyrl-UZ" sz="1400" dirty="0" smtClean="0"/>
              <a:t>-кичик ўлчами ва оғирлиги </a:t>
            </a:r>
            <a:endParaRPr lang="ru-RU" sz="1400" dirty="0" smtClean="0"/>
          </a:p>
          <a:p>
            <a:pPr>
              <a:buNone/>
            </a:pPr>
            <a:r>
              <a:rPr lang="uz-Cyrl-UZ" sz="1400" dirty="0" smtClean="0"/>
              <a:t>- </a:t>
            </a:r>
            <a:r>
              <a:rPr lang="ru-RU" sz="1400" dirty="0" smtClean="0"/>
              <a:t>аккумулятор</a:t>
            </a:r>
            <a:r>
              <a:rPr lang="uz-Cyrl-UZ" sz="1400" dirty="0" smtClean="0"/>
              <a:t>дан ишлаш</a:t>
            </a:r>
            <a:r>
              <a:rPr lang="ru-RU" sz="1400" dirty="0" smtClean="0"/>
              <a:t> (3-5 </a:t>
            </a:r>
            <a:r>
              <a:rPr lang="uz-Cyrl-UZ" sz="1400" dirty="0" smtClean="0"/>
              <a:t>соатгача</a:t>
            </a:r>
            <a:r>
              <a:rPr lang="ru-RU" sz="1400" dirty="0" smtClean="0"/>
              <a:t>) </a:t>
            </a:r>
            <a:r>
              <a:rPr lang="uz-Cyrl-UZ" sz="1400" dirty="0" smtClean="0"/>
              <a:t>ёки тармоқдан</a:t>
            </a:r>
            <a:endParaRPr lang="ru-RU" sz="1400" dirty="0" smtClean="0"/>
          </a:p>
          <a:p>
            <a:pPr>
              <a:buNone/>
            </a:pPr>
            <a:r>
              <a:rPr lang="uz-Cyrl-UZ" sz="1400" dirty="0" smtClean="0"/>
              <a:t>- мобиллик</a:t>
            </a:r>
            <a:endParaRPr lang="ru-RU" sz="1400" dirty="0" smtClean="0"/>
          </a:p>
          <a:p>
            <a:pPr>
              <a:buNone/>
            </a:pPr>
            <a:r>
              <a:rPr lang="uz-Cyrl-UZ" sz="1400" dirty="0" smtClean="0"/>
              <a:t>                           - қиммат</a:t>
            </a:r>
            <a:endParaRPr lang="ru-RU" sz="1400" dirty="0" smtClean="0"/>
          </a:p>
          <a:p>
            <a:pPr>
              <a:buNone/>
            </a:pPr>
            <a:r>
              <a:rPr lang="uz-Cyrl-UZ" sz="1400" dirty="0" smtClean="0"/>
              <a:t>                            - клавиатураси қисқартирилган</a:t>
            </a:r>
            <a:endParaRPr lang="ru-RU" sz="1400" dirty="0" smtClean="0"/>
          </a:p>
          <a:p>
            <a:pPr>
              <a:buNone/>
            </a:pPr>
            <a:r>
              <a:rPr lang="uz-Cyrl-UZ" sz="1400" dirty="0" smtClean="0"/>
              <a:t>                               -ўзгартириб бўлмайди (</a:t>
            </a:r>
            <a:r>
              <a:rPr lang="uz-Cyrl-UZ" sz="1400" i="1" dirty="0" smtClean="0"/>
              <a:t>upgrade</a:t>
            </a:r>
            <a:r>
              <a:rPr lang="uz-Cyrl-UZ" sz="1400" dirty="0" smtClean="0"/>
              <a:t>)</a:t>
            </a:r>
            <a:endParaRPr lang="ru-RU" sz="1400" dirty="0" smtClean="0"/>
          </a:p>
          <a:p>
            <a:pPr>
              <a:buNone/>
            </a:pPr>
            <a:r>
              <a:rPr lang="uz-Cyrl-UZ" sz="1400" dirty="0" smtClean="0"/>
              <a:t>                                  - кичик унумдорлик</a:t>
            </a:r>
            <a:endParaRPr lang="ru-RU" sz="1400" dirty="0" smtClean="0"/>
          </a:p>
          <a:p>
            <a:pPr>
              <a:buNone/>
            </a:pPr>
            <a:r>
              <a:rPr lang="uz-Cyrl-UZ" sz="1400" dirty="0" smtClean="0"/>
              <a:t>                                         - зарбга, </a:t>
            </a:r>
            <a:r>
              <a:rPr lang="ru-RU" sz="1400" dirty="0" smtClean="0"/>
              <a:t>вибрация</a:t>
            </a:r>
            <a:r>
              <a:rPr lang="uz-Cyrl-UZ" sz="1400" dirty="0" smtClean="0"/>
              <a:t>га таъсирчанлиги</a:t>
            </a:r>
          </a:p>
          <a:p>
            <a:endParaRPr lang="ru-RU" sz="1400" b="1" dirty="0" smtClean="0"/>
          </a:p>
          <a:p>
            <a:endParaRPr lang="ru-RU" sz="1400" b="1" dirty="0" smtClean="0"/>
          </a:p>
          <a:p>
            <a:endParaRPr lang="ru-RU" sz="1400" b="1" dirty="0" smtClean="0"/>
          </a:p>
          <a:p>
            <a:endParaRPr lang="ru-RU" sz="1400" b="1" dirty="0" smtClean="0"/>
          </a:p>
          <a:p>
            <a:endParaRPr lang="ru-RU" sz="1400" b="1" dirty="0" smtClean="0"/>
          </a:p>
          <a:p>
            <a:endParaRPr lang="ru-RU" sz="1400" b="1" dirty="0" smtClean="0"/>
          </a:p>
          <a:p>
            <a:pPr>
              <a:buNone/>
            </a:pPr>
            <a:r>
              <a:rPr lang="ru-RU" sz="1400" b="1" dirty="0" err="1" smtClean="0"/>
              <a:t>Нетбук</a:t>
            </a:r>
            <a:r>
              <a:rPr lang="ru-RU" sz="1400" dirty="0" smtClean="0"/>
              <a:t> – </a:t>
            </a:r>
            <a:r>
              <a:rPr lang="uz-Cyrl-UZ" sz="1400" dirty="0" smtClean="0"/>
              <a:t>бу </a:t>
            </a:r>
            <a:r>
              <a:rPr lang="ru-RU" sz="1400" dirty="0" smtClean="0"/>
              <a:t>Интернет</a:t>
            </a:r>
            <a:r>
              <a:rPr lang="uz-Cyrl-UZ" sz="1400" dirty="0" smtClean="0"/>
              <a:t>га мурожаат қилиш ва оддий офис дастурлар билан ишлаш учун кичик </a:t>
            </a:r>
            <a:r>
              <a:rPr lang="ru-RU" sz="1400" dirty="0" smtClean="0"/>
              <a:t>ноутбук </a:t>
            </a:r>
          </a:p>
          <a:p>
            <a:pPr>
              <a:buNone/>
            </a:pPr>
            <a:r>
              <a:rPr lang="ru-RU" sz="1400" b="1" dirty="0" smtClean="0"/>
              <a:t>Интернет + Ноутбук = </a:t>
            </a:r>
            <a:r>
              <a:rPr lang="ru-RU" sz="1400" b="1" dirty="0" err="1" smtClean="0"/>
              <a:t>Нетбук</a:t>
            </a:r>
            <a:endParaRPr lang="ru-RU" sz="1400" dirty="0" smtClean="0"/>
          </a:p>
          <a:p>
            <a:pPr>
              <a:buNone/>
            </a:pPr>
            <a:r>
              <a:rPr lang="uz-Cyrl-UZ" sz="1400" dirty="0" smtClean="0"/>
              <a:t>-кичик ўлчами ва оғирлиги </a:t>
            </a:r>
            <a:endParaRPr lang="ru-RU" sz="1400" dirty="0" smtClean="0"/>
          </a:p>
          <a:p>
            <a:pPr>
              <a:buNone/>
            </a:pPr>
            <a:r>
              <a:rPr lang="uz-Cyrl-UZ" sz="1400" dirty="0" smtClean="0"/>
              <a:t>- </a:t>
            </a:r>
            <a:r>
              <a:rPr lang="ru-RU" sz="1400" dirty="0" smtClean="0"/>
              <a:t>аккумулятор</a:t>
            </a:r>
            <a:r>
              <a:rPr lang="uz-Cyrl-UZ" sz="1400" dirty="0" smtClean="0"/>
              <a:t>дан ишлаш</a:t>
            </a:r>
            <a:r>
              <a:rPr lang="ru-RU" sz="1400" dirty="0" smtClean="0"/>
              <a:t> (</a:t>
            </a:r>
            <a:r>
              <a:rPr lang="uz-Cyrl-UZ" sz="1400" dirty="0" smtClean="0"/>
              <a:t>5</a:t>
            </a:r>
            <a:r>
              <a:rPr lang="ru-RU" sz="1400" dirty="0" smtClean="0"/>
              <a:t>-</a:t>
            </a:r>
            <a:r>
              <a:rPr lang="uz-Cyrl-UZ" sz="1400" dirty="0" smtClean="0"/>
              <a:t>12 соатгача</a:t>
            </a:r>
            <a:r>
              <a:rPr lang="ru-RU" sz="1400" dirty="0" smtClean="0"/>
              <a:t>) </a:t>
            </a:r>
            <a:r>
              <a:rPr lang="uz-Cyrl-UZ" sz="1400" dirty="0" smtClean="0"/>
              <a:t>ёки тармоқдан</a:t>
            </a:r>
            <a:endParaRPr lang="ru-RU" sz="1400" dirty="0" smtClean="0"/>
          </a:p>
          <a:p>
            <a:pPr>
              <a:buNone/>
            </a:pPr>
            <a:r>
              <a:rPr lang="uz-Cyrl-UZ" sz="1400" dirty="0" smtClean="0"/>
              <a:t>- кичик нарх</a:t>
            </a:r>
            <a:endParaRPr lang="ru-RU" sz="1400" dirty="0" smtClean="0"/>
          </a:p>
          <a:p>
            <a:pPr>
              <a:buNone/>
            </a:pPr>
            <a:r>
              <a:rPr lang="uz-Cyrl-UZ" sz="1400" dirty="0" smtClean="0"/>
              <a:t>                               - </a:t>
            </a:r>
            <a:r>
              <a:rPr lang="en-US" sz="1400" dirty="0" smtClean="0"/>
              <a:t>DVD</a:t>
            </a:r>
            <a:r>
              <a:rPr lang="ru-RU" sz="1400" dirty="0" smtClean="0"/>
              <a:t>-дисковод</a:t>
            </a:r>
            <a:r>
              <a:rPr lang="uz-Cyrl-UZ" sz="1400" dirty="0" smtClean="0"/>
              <a:t>и йўқ </a:t>
            </a:r>
            <a:endParaRPr lang="ru-RU" sz="1400" dirty="0" smtClean="0"/>
          </a:p>
          <a:p>
            <a:pPr>
              <a:buNone/>
            </a:pPr>
            <a:r>
              <a:rPr lang="uz-Cyrl-UZ" sz="1400" dirty="0" smtClean="0"/>
              <a:t>                                  - кичик унумдорлик</a:t>
            </a:r>
          </a:p>
          <a:p>
            <a:pPr>
              <a:buNone/>
            </a:pPr>
            <a:r>
              <a:rPr lang="uz-Cyrl-UZ" sz="1400" dirty="0" smtClean="0"/>
              <a:t>                                          - клавиатураси қисқартирилган</a:t>
            </a:r>
            <a:endParaRPr lang="ru-RU" sz="1400" dirty="0" smtClean="0"/>
          </a:p>
          <a:p>
            <a:pPr>
              <a:buNone/>
            </a:pPr>
            <a:r>
              <a:rPr lang="uz-Cyrl-UZ" sz="1400" dirty="0" smtClean="0"/>
              <a:t> </a:t>
            </a:r>
            <a:endParaRPr lang="ru-RU" sz="1400" dirty="0" smtClean="0"/>
          </a:p>
          <a:p>
            <a:pPr>
              <a:buNone/>
            </a:pPr>
            <a:r>
              <a:rPr lang="uz-Cyrl-UZ" sz="1400" dirty="0" smtClean="0"/>
              <a:t> </a:t>
            </a:r>
            <a:endParaRPr lang="ru-RU" sz="1400" dirty="0" smtClean="0"/>
          </a:p>
          <a:p>
            <a:endParaRPr lang="ru-RU" sz="1400" dirty="0" smtClean="0"/>
          </a:p>
          <a:p>
            <a:pPr>
              <a:buNone/>
            </a:pPr>
            <a:endParaRPr lang="ru-RU" sz="1400" dirty="0" smtClean="0"/>
          </a:p>
          <a:p>
            <a:pPr>
              <a:buNone/>
            </a:pPr>
            <a:endParaRPr lang="ru-RU" sz="1400" dirty="0" smtClean="0"/>
          </a:p>
          <a:p>
            <a:endParaRPr lang="ru-RU" sz="1400" dirty="0"/>
          </a:p>
        </p:txBody>
      </p:sp>
      <p:pic>
        <p:nvPicPr>
          <p:cNvPr id="4" name="Picture 5"/>
          <p:cNvPicPr>
            <a:picLocks noChangeAspect="1" noChangeArrowheads="1"/>
          </p:cNvPicPr>
          <p:nvPr/>
        </p:nvPicPr>
        <p:blipFill>
          <a:blip r:embed="rId2"/>
          <a:srcRect/>
          <a:stretch>
            <a:fillRect/>
          </a:stretch>
        </p:blipFill>
        <p:spPr bwMode="auto">
          <a:xfrm rot="650675">
            <a:off x="6424464" y="551915"/>
            <a:ext cx="2156384" cy="160496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rot="20728791">
            <a:off x="5909928" y="4685959"/>
            <a:ext cx="2068519" cy="1281627"/>
          </a:xfrm>
          <a:prstGeom prst="rect">
            <a:avLst/>
          </a:prstGeom>
          <a:noFill/>
          <a:ln w="9525">
            <a:noFill/>
            <a:miter lim="800000"/>
            <a:headEnd/>
            <a:tailEnd/>
          </a:ln>
        </p:spPr>
      </p:pic>
      <p:grpSp>
        <p:nvGrpSpPr>
          <p:cNvPr id="4098" name="Group 14"/>
          <p:cNvGrpSpPr>
            <a:grpSpLocks noChangeAspect="1"/>
          </p:cNvGrpSpPr>
          <p:nvPr/>
        </p:nvGrpSpPr>
        <p:grpSpPr bwMode="auto">
          <a:xfrm>
            <a:off x="500034" y="1357298"/>
            <a:ext cx="928694" cy="928694"/>
            <a:chOff x="552" y="2523"/>
            <a:chExt cx="1728" cy="1728"/>
          </a:xfrm>
        </p:grpSpPr>
        <p:sp>
          <p:nvSpPr>
            <p:cNvPr id="4788" name="Oval 15"/>
            <p:cNvSpPr>
              <a:spLocks noChangeAspect="1" noChangeArrowheads="1"/>
            </p:cNvSpPr>
            <p:nvPr/>
          </p:nvSpPr>
          <p:spPr bwMode="auto">
            <a:xfrm>
              <a:off x="552" y="2523"/>
              <a:ext cx="1728" cy="1728"/>
            </a:xfrm>
            <a:prstGeom prst="ellipse">
              <a:avLst/>
            </a:prstGeom>
            <a:solidFill>
              <a:srgbClr val="FF00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789" name="Rectangle 16"/>
            <p:cNvSpPr>
              <a:spLocks noChangeAspect="1" noChangeArrowheads="1"/>
            </p:cNvSpPr>
            <p:nvPr/>
          </p:nvSpPr>
          <p:spPr bwMode="auto">
            <a:xfrm>
              <a:off x="774" y="3183"/>
              <a:ext cx="1299" cy="42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 name="Group 14"/>
          <p:cNvGrpSpPr>
            <a:grpSpLocks noChangeAspect="1"/>
          </p:cNvGrpSpPr>
          <p:nvPr/>
        </p:nvGrpSpPr>
        <p:grpSpPr bwMode="auto">
          <a:xfrm>
            <a:off x="1142976" y="5072074"/>
            <a:ext cx="571504" cy="571504"/>
            <a:chOff x="552" y="2523"/>
            <a:chExt cx="1728" cy="1728"/>
          </a:xfrm>
        </p:grpSpPr>
        <p:sp>
          <p:nvSpPr>
            <p:cNvPr id="10" name="Oval 15"/>
            <p:cNvSpPr>
              <a:spLocks noChangeAspect="1" noChangeArrowheads="1"/>
            </p:cNvSpPr>
            <p:nvPr/>
          </p:nvSpPr>
          <p:spPr bwMode="auto">
            <a:xfrm>
              <a:off x="552" y="2523"/>
              <a:ext cx="1728" cy="1728"/>
            </a:xfrm>
            <a:prstGeom prst="ellipse">
              <a:avLst/>
            </a:prstGeom>
            <a:solidFill>
              <a:srgbClr val="FF00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spect="1" noChangeArrowheads="1"/>
            </p:cNvSpPr>
            <p:nvPr/>
          </p:nvSpPr>
          <p:spPr bwMode="auto">
            <a:xfrm>
              <a:off x="774" y="3183"/>
              <a:ext cx="1299" cy="42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 to="" calcmode="lin" valueType="num">
                                      <p:cBhvr>
                                        <p:cTn id="28" dur="1" fill="hold"/>
                                        <p:tgtEl>
                                          <p:spTgt spid="4098"/>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ox(in)">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ox(in)">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to="" calcmode="lin" valueType="num">
                                      <p:cBhvr>
                                        <p:cTn id="43" dur="1" fill="hold"/>
                                        <p:tgtEl>
                                          <p:spTgt spid="3">
                                            <p:txEl>
                                              <p:pRg st="5" end="5"/>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checkerboard(across)">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to="" calcmode="lin" valueType="num">
                                      <p:cBhvr>
                                        <p:cTn id="53" dur="1" fill="hold"/>
                                        <p:tgtEl>
                                          <p:spTgt spid="3">
                                            <p:txEl>
                                              <p:pRg st="7" end="7"/>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 to="" calcmode="lin" valueType="num">
                                      <p:cBhvr>
                                        <p:cTn id="58" dur="1" fill="hold"/>
                                        <p:tgtEl>
                                          <p:spTgt spid="5"/>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to="" calcmode="lin" valueType="num">
                                      <p:cBhvr>
                                        <p:cTn id="63" dur="1" fill="hold"/>
                                        <p:tgtEl>
                                          <p:spTgt spid="3">
                                            <p:txEl>
                                              <p:pRg st="14" end="14"/>
                                            </p:txEl>
                                          </p:spTgt>
                                        </p:tgtEl>
                                        <p:attrNameLst>
                                          <p:attrName/>
                                        </p:attrNameLst>
                                      </p:cBhvr>
                                    </p:anim>
                                  </p:childTnLst>
                                </p:cTn>
                              </p:par>
                              <p:par>
                                <p:cTn id="64" presetID="24" presetClass="entr" presetSubtype="0" fill="hold" nodeType="withEffect">
                                  <p:stCondLst>
                                    <p:cond delay="0"/>
                                  </p:stCondLst>
                                  <p:childTnLst>
                                    <p:set>
                                      <p:cBhvr>
                                        <p:cTn id="65" dur="1" fill="hold">
                                          <p:stCondLst>
                                            <p:cond delay="0"/>
                                          </p:stCondLst>
                                        </p:cTn>
                                        <p:tgtEl>
                                          <p:spTgt spid="3">
                                            <p:txEl>
                                              <p:pRg st="15" end="15"/>
                                            </p:txEl>
                                          </p:spTgt>
                                        </p:tgtEl>
                                        <p:attrNameLst>
                                          <p:attrName>style.visibility</p:attrName>
                                        </p:attrNameLst>
                                      </p:cBhvr>
                                      <p:to>
                                        <p:strVal val="visible"/>
                                      </p:to>
                                    </p:set>
                                    <p:anim to="" calcmode="lin" valueType="num">
                                      <p:cBhvr>
                                        <p:cTn id="66" dur="1" fill="hold"/>
                                        <p:tgtEl>
                                          <p:spTgt spid="3">
                                            <p:txEl>
                                              <p:pRg st="15" end="15"/>
                                            </p:txEl>
                                          </p:spTgt>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Effect transition="in" filter="box(in)">
                                      <p:cBhvr>
                                        <p:cTn id="71" dur="500"/>
                                        <p:tgtEl>
                                          <p:spTgt spid="3">
                                            <p:txEl>
                                              <p:pRg st="16" end="1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3">
                                            <p:txEl>
                                              <p:pRg st="17" end="17"/>
                                            </p:txEl>
                                          </p:spTgt>
                                        </p:tgtEl>
                                        <p:attrNameLst>
                                          <p:attrName>style.visibility</p:attrName>
                                        </p:attrNameLst>
                                      </p:cBhvr>
                                      <p:to>
                                        <p:strVal val="visible"/>
                                      </p:to>
                                    </p:set>
                                    <p:animEffect transition="in" filter="checkerboard(across)">
                                      <p:cBhvr>
                                        <p:cTn id="76" dur="500"/>
                                        <p:tgtEl>
                                          <p:spTgt spid="3">
                                            <p:txEl>
                                              <p:pRg st="17" end="1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nodeType="clickEffect">
                                  <p:stCondLst>
                                    <p:cond delay="0"/>
                                  </p:stCondLst>
                                  <p:childTnLst>
                                    <p:set>
                                      <p:cBhvr>
                                        <p:cTn id="80" dur="1" fill="hold">
                                          <p:stCondLst>
                                            <p:cond delay="0"/>
                                          </p:stCondLst>
                                        </p:cTn>
                                        <p:tgtEl>
                                          <p:spTgt spid="3">
                                            <p:txEl>
                                              <p:pRg st="18" end="18"/>
                                            </p:txEl>
                                          </p:spTgt>
                                        </p:tgtEl>
                                        <p:attrNameLst>
                                          <p:attrName>style.visibility</p:attrName>
                                        </p:attrNameLst>
                                      </p:cBhvr>
                                      <p:to>
                                        <p:strVal val="visible"/>
                                      </p:to>
                                    </p:set>
                                    <p:animEffect transition="in" filter="box(in)">
                                      <p:cBhvr>
                                        <p:cTn id="81" dur="500"/>
                                        <p:tgtEl>
                                          <p:spTgt spid="3">
                                            <p:txEl>
                                              <p:pRg st="18" end="1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 to="" calcmode="lin" valueType="num">
                                      <p:cBhvr>
                                        <p:cTn id="86" dur="1" fill="hold"/>
                                        <p:tgtEl>
                                          <p:spTgt spid="9"/>
                                        </p:tgtEl>
                                        <p:attrNameLst>
                                          <p:attrName/>
                                        </p:attrNameLst>
                                      </p:cBhvr>
                                    </p:anim>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nodeType="clickEffect">
                                  <p:stCondLst>
                                    <p:cond delay="0"/>
                                  </p:stCondLst>
                                  <p:childTnLst>
                                    <p:set>
                                      <p:cBhvr>
                                        <p:cTn id="90" dur="1" fill="hold">
                                          <p:stCondLst>
                                            <p:cond delay="0"/>
                                          </p:stCondLst>
                                        </p:cTn>
                                        <p:tgtEl>
                                          <p:spTgt spid="3">
                                            <p:txEl>
                                              <p:pRg st="19" end="19"/>
                                            </p:txEl>
                                          </p:spTgt>
                                        </p:tgtEl>
                                        <p:attrNameLst>
                                          <p:attrName>style.visibility</p:attrName>
                                        </p:attrNameLst>
                                      </p:cBhvr>
                                      <p:to>
                                        <p:strVal val="visible"/>
                                      </p:to>
                                    </p:set>
                                    <p:animEffect transition="in" filter="box(in)">
                                      <p:cBhvr>
                                        <p:cTn id="91" dur="500"/>
                                        <p:tgtEl>
                                          <p:spTgt spid="3">
                                            <p:txEl>
                                              <p:pRg st="19" end="19"/>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4" presetClass="entr" presetSubtype="0" fill="hold" nodeType="clickEffect">
                                  <p:stCondLst>
                                    <p:cond delay="0"/>
                                  </p:stCondLst>
                                  <p:childTnLst>
                                    <p:set>
                                      <p:cBhvr>
                                        <p:cTn id="95" dur="1" fill="hold">
                                          <p:stCondLst>
                                            <p:cond delay="0"/>
                                          </p:stCondLst>
                                        </p:cTn>
                                        <p:tgtEl>
                                          <p:spTgt spid="3">
                                            <p:txEl>
                                              <p:pRg st="20" end="20"/>
                                            </p:txEl>
                                          </p:spTgt>
                                        </p:tgtEl>
                                        <p:attrNameLst>
                                          <p:attrName>style.visibility</p:attrName>
                                        </p:attrNameLst>
                                      </p:cBhvr>
                                      <p:to>
                                        <p:strVal val="visible"/>
                                      </p:to>
                                    </p:set>
                                    <p:anim to="" calcmode="lin" valueType="num">
                                      <p:cBhvr>
                                        <p:cTn id="96" dur="1" fill="hold"/>
                                        <p:tgtEl>
                                          <p:spTgt spid="3">
                                            <p:txEl>
                                              <p:pRg st="20" end="20"/>
                                            </p:txEl>
                                          </p:spTgt>
                                        </p:tgtEl>
                                        <p:attrNameLst>
                                          <p:attrName/>
                                        </p:attrNameLst>
                                      </p:cBhvr>
                                    </p:anim>
                                  </p:childTnLst>
                                </p:cTn>
                              </p:par>
                            </p:childTnLst>
                          </p:cTn>
                        </p:par>
                      </p:childTnLst>
                    </p:cTn>
                  </p:par>
                  <p:par>
                    <p:cTn id="97" fill="hold">
                      <p:stCondLst>
                        <p:cond delay="indefinite"/>
                      </p:stCondLst>
                      <p:childTnLst>
                        <p:par>
                          <p:cTn id="98" fill="hold">
                            <p:stCondLst>
                              <p:cond delay="0"/>
                            </p:stCondLst>
                            <p:childTnLst>
                              <p:par>
                                <p:cTn id="99" presetID="24" presetClass="entr" presetSubtype="0" fill="hold" nodeType="clickEffect">
                                  <p:stCondLst>
                                    <p:cond delay="0"/>
                                  </p:stCondLst>
                                  <p:childTnLst>
                                    <p:set>
                                      <p:cBhvr>
                                        <p:cTn id="100" dur="1" fill="hold">
                                          <p:stCondLst>
                                            <p:cond delay="0"/>
                                          </p:stCondLst>
                                        </p:cTn>
                                        <p:tgtEl>
                                          <p:spTgt spid="3">
                                            <p:txEl>
                                              <p:pRg st="21" end="21"/>
                                            </p:txEl>
                                          </p:spTgt>
                                        </p:tgtEl>
                                        <p:attrNameLst>
                                          <p:attrName>style.visibility</p:attrName>
                                        </p:attrNameLst>
                                      </p:cBhvr>
                                      <p:to>
                                        <p:strVal val="visible"/>
                                      </p:to>
                                    </p:set>
                                    <p:anim to="" calcmode="lin" valueType="num">
                                      <p:cBhvr>
                                        <p:cTn id="101" dur="1" fill="hold"/>
                                        <p:tgtEl>
                                          <p:spTgt spid="3">
                                            <p:txEl>
                                              <p:pRg st="21" end="21"/>
                                            </p:txEl>
                                          </p:spTgt>
                                        </p:tgtEl>
                                        <p:attrNameLst>
                                          <p:attrName/>
                                        </p:attrNameLst>
                                      </p:cBhvr>
                                    </p:anim>
                                  </p:childTnLst>
                                </p:cTn>
                              </p:par>
                            </p:childTnLst>
                          </p:cTn>
                        </p:par>
                      </p:childTnLst>
                    </p:cTn>
                  </p:par>
                  <p:par>
                    <p:cTn id="102" fill="hold">
                      <p:stCondLst>
                        <p:cond delay="indefinite"/>
                      </p:stCondLst>
                      <p:childTnLst>
                        <p:par>
                          <p:cTn id="103" fill="hold">
                            <p:stCondLst>
                              <p:cond delay="0"/>
                            </p:stCondLst>
                            <p:childTnLst>
                              <p:par>
                                <p:cTn id="104" presetID="24" presetClass="entr" presetSubtype="0" fill="hold" nodeType="clickEffect">
                                  <p:stCondLst>
                                    <p:cond delay="0"/>
                                  </p:stCondLst>
                                  <p:childTnLst>
                                    <p:set>
                                      <p:cBhvr>
                                        <p:cTn id="105" dur="1" fill="hold">
                                          <p:stCondLst>
                                            <p:cond delay="0"/>
                                          </p:stCondLst>
                                        </p:cTn>
                                        <p:tgtEl>
                                          <p:spTgt spid="3">
                                            <p:txEl>
                                              <p:pRg st="21" end="21"/>
                                            </p:txEl>
                                          </p:spTgt>
                                        </p:tgtEl>
                                        <p:attrNameLst>
                                          <p:attrName>style.visibility</p:attrName>
                                        </p:attrNameLst>
                                      </p:cBhvr>
                                      <p:to>
                                        <p:strVal val="visible"/>
                                      </p:to>
                                    </p:set>
                                    <p:anim to="" calcmode="lin" valueType="num">
                                      <p:cBhvr>
                                        <p:cTn id="106" dur="1" fill="hold"/>
                                        <p:tgtEl>
                                          <p:spTgt spid="3">
                                            <p:txEl>
                                              <p:pRg st="21" end="2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389120"/>
          </a:xfrm>
        </p:spPr>
        <p:txBody>
          <a:bodyPr/>
          <a:lstStyle/>
          <a:p>
            <a:endParaRPr lang="ru-RU" dirty="0" smtClean="0"/>
          </a:p>
          <a:p>
            <a:endParaRPr lang="ru-RU" dirty="0"/>
          </a:p>
        </p:txBody>
      </p:sp>
      <p:sp>
        <p:nvSpPr>
          <p:cNvPr id="51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r>
            <a:b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r>
            <a:b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123" name="Group 3247"/>
          <p:cNvGrpSpPr>
            <a:grpSpLocks/>
          </p:cNvGrpSpPr>
          <p:nvPr/>
        </p:nvGrpSpPr>
        <p:grpSpPr bwMode="auto">
          <a:xfrm>
            <a:off x="142845" y="214290"/>
            <a:ext cx="8901183" cy="6540061"/>
            <a:chOff x="2638" y="4191"/>
            <a:chExt cx="11497" cy="7636"/>
          </a:xfrm>
        </p:grpSpPr>
        <p:pic>
          <p:nvPicPr>
            <p:cNvPr id="2999" name="Picture 3248"/>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2638" y="6171"/>
              <a:ext cx="3532" cy="2310"/>
            </a:xfrm>
            <a:prstGeom prst="rect">
              <a:avLst/>
            </a:prstGeom>
            <a:noFill/>
            <a:ln w="12700">
              <a:miter lim="800000"/>
              <a:headEnd/>
              <a:tailEnd type="none" w="lg" len="lg"/>
            </a:ln>
          </p:spPr>
        </p:pic>
        <p:grpSp>
          <p:nvGrpSpPr>
            <p:cNvPr id="3000" name="Group 3249"/>
            <p:cNvGrpSpPr>
              <a:grpSpLocks/>
            </p:cNvGrpSpPr>
            <p:nvPr/>
          </p:nvGrpSpPr>
          <p:grpSpPr bwMode="auto">
            <a:xfrm>
              <a:off x="2841" y="4191"/>
              <a:ext cx="11294" cy="7636"/>
              <a:chOff x="97" y="405"/>
              <a:chExt cx="5986" cy="4073"/>
            </a:xfrm>
          </p:grpSpPr>
          <p:pic>
            <p:nvPicPr>
              <p:cNvPr id="3001" name="Picture 325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59" y="2541"/>
                <a:ext cx="1641" cy="1284"/>
              </a:xfrm>
              <a:prstGeom prst="rect">
                <a:avLst/>
              </a:prstGeom>
              <a:noFill/>
              <a:ln w="12700">
                <a:miter lim="800000"/>
                <a:headEnd/>
                <a:tailEnd type="none" w="lg" len="lg"/>
              </a:ln>
            </p:spPr>
          </p:pic>
          <p:grpSp>
            <p:nvGrpSpPr>
              <p:cNvPr id="3002" name="Group 3251"/>
              <p:cNvGrpSpPr>
                <a:grpSpLocks/>
              </p:cNvGrpSpPr>
              <p:nvPr/>
            </p:nvGrpSpPr>
            <p:grpSpPr bwMode="auto">
              <a:xfrm>
                <a:off x="97" y="405"/>
                <a:ext cx="5986" cy="4073"/>
                <a:chOff x="97" y="405"/>
                <a:chExt cx="5986" cy="4073"/>
              </a:xfrm>
            </p:grpSpPr>
            <p:pic>
              <p:nvPicPr>
                <p:cNvPr id="3003" name="Picture 3252"/>
                <p:cNvPicPr>
                  <a:picLocks noChangeAspect="1" noChangeArrowheads="1"/>
                </p:cNvPicPr>
                <p:nvPr/>
              </p:nvPicPr>
              <p:blipFill>
                <a:blip r:embed="rId4"/>
                <a:srcRect/>
                <a:stretch>
                  <a:fillRect/>
                </a:stretch>
              </p:blipFill>
              <p:spPr bwMode="auto">
                <a:xfrm>
                  <a:off x="105" y="2578"/>
                  <a:ext cx="2506" cy="1742"/>
                </a:xfrm>
                <a:prstGeom prst="rect">
                  <a:avLst/>
                </a:prstGeom>
                <a:noFill/>
                <a:ln w="12700">
                  <a:miter lim="800000"/>
                  <a:headEnd/>
                  <a:tailEnd type="none" w="lg" len="lg"/>
                </a:ln>
              </p:spPr>
            </p:pic>
            <p:pic>
              <p:nvPicPr>
                <p:cNvPr id="3004" name="Picture 3253"/>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4020" y="904"/>
                  <a:ext cx="1544" cy="723"/>
                </a:xfrm>
                <a:prstGeom prst="rect">
                  <a:avLst/>
                </a:prstGeom>
                <a:noFill/>
                <a:ln w="12700">
                  <a:miter lim="800000"/>
                  <a:headEnd/>
                  <a:tailEnd type="none" w="lg" len="lg"/>
                </a:ln>
              </p:spPr>
            </p:pic>
            <p:pic>
              <p:nvPicPr>
                <p:cNvPr id="3006" name="Picture 3254"/>
                <p:cNvPicPr>
                  <a:picLocks noChangeAspect="1" noChangeArrowheads="1"/>
                </p:cNvPicPr>
                <p:nvPr/>
              </p:nvPicPr>
              <p:blipFill>
                <a:blip r:embed="rId6">
                  <a:clrChange>
                    <a:clrFrom>
                      <a:srgbClr val="FEFEFE"/>
                    </a:clrFrom>
                    <a:clrTo>
                      <a:srgbClr val="FEFEFE">
                        <a:alpha val="0"/>
                      </a:srgbClr>
                    </a:clrTo>
                  </a:clrChange>
                </a:blip>
                <a:srcRect/>
                <a:stretch>
                  <a:fillRect/>
                </a:stretch>
              </p:blipFill>
              <p:spPr bwMode="auto">
                <a:xfrm>
                  <a:off x="1780" y="570"/>
                  <a:ext cx="2180" cy="1886"/>
                </a:xfrm>
                <a:prstGeom prst="rect">
                  <a:avLst/>
                </a:prstGeom>
                <a:noFill/>
                <a:ln w="12700">
                  <a:miter lim="800000"/>
                  <a:headEnd/>
                  <a:tailEnd type="none" w="lg" len="lg"/>
                </a:ln>
              </p:spPr>
            </p:pic>
            <p:pic>
              <p:nvPicPr>
                <p:cNvPr id="3007" name="Picture 3255"/>
                <p:cNvPicPr>
                  <a:picLocks noChangeAspect="1" noChangeArrowheads="1"/>
                </p:cNvPicPr>
                <p:nvPr/>
              </p:nvPicPr>
              <p:blipFill>
                <a:blip r:embed="rId7"/>
                <a:srcRect/>
                <a:stretch>
                  <a:fillRect/>
                </a:stretch>
              </p:blipFill>
              <p:spPr bwMode="auto">
                <a:xfrm>
                  <a:off x="329" y="756"/>
                  <a:ext cx="995" cy="883"/>
                </a:xfrm>
                <a:prstGeom prst="rect">
                  <a:avLst/>
                </a:prstGeom>
                <a:noFill/>
                <a:ln w="12700">
                  <a:miter lim="800000"/>
                  <a:headEnd/>
                  <a:tailEnd type="none" w="lg" len="lg"/>
                </a:ln>
              </p:spPr>
            </p:pic>
            <p:pic>
              <p:nvPicPr>
                <p:cNvPr id="4672" name="Picture 9"/>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551" y="3162"/>
                  <a:ext cx="1259" cy="944"/>
                </a:xfrm>
                <a:prstGeom prst="rect">
                  <a:avLst/>
                </a:prstGeom>
                <a:noFill/>
                <a:ln w="12700">
                  <a:miter lim="800000"/>
                  <a:headEnd/>
                  <a:tailEnd type="none" w="lg" len="lg"/>
                </a:ln>
              </p:spPr>
            </p:pic>
            <p:pic>
              <p:nvPicPr>
                <p:cNvPr id="4673" name="Picture 3257"/>
                <p:cNvPicPr>
                  <a:picLocks noChangeAspect="1" noChangeArrowheads="1"/>
                </p:cNvPicPr>
                <p:nvPr/>
              </p:nvPicPr>
              <p:blipFill>
                <a:blip r:embed="rId9">
                  <a:clrChange>
                    <a:clrFrom>
                      <a:srgbClr val="FDFDFD"/>
                    </a:clrFrom>
                    <a:clrTo>
                      <a:srgbClr val="FDFDFD">
                        <a:alpha val="0"/>
                      </a:srgbClr>
                    </a:clrTo>
                  </a:clrChange>
                </a:blip>
                <a:srcRect/>
                <a:stretch>
                  <a:fillRect/>
                </a:stretch>
              </p:blipFill>
              <p:spPr bwMode="auto">
                <a:xfrm>
                  <a:off x="4145" y="1897"/>
                  <a:ext cx="1137" cy="640"/>
                </a:xfrm>
                <a:prstGeom prst="rect">
                  <a:avLst/>
                </a:prstGeom>
                <a:noFill/>
                <a:ln w="12700">
                  <a:miter lim="800000"/>
                  <a:headEnd/>
                  <a:tailEnd type="none" w="lg" len="lg"/>
                </a:ln>
              </p:spPr>
            </p:pic>
            <p:pic>
              <p:nvPicPr>
                <p:cNvPr id="4674" name="Picture 325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441" y="2620"/>
                  <a:ext cx="970" cy="900"/>
                </a:xfrm>
                <a:prstGeom prst="rect">
                  <a:avLst/>
                </a:prstGeom>
                <a:noFill/>
                <a:ln w="12700">
                  <a:miter lim="800000"/>
                  <a:headEnd/>
                  <a:tailEnd type="none" w="lg" len="lg"/>
                </a:ln>
              </p:spPr>
            </p:pic>
            <p:sp>
              <p:nvSpPr>
                <p:cNvPr id="4675" name="AutoShape 14"/>
                <p:cNvSpPr>
                  <a:spLocks noChangeArrowheads="1"/>
                </p:cNvSpPr>
                <p:nvPr/>
              </p:nvSpPr>
              <p:spPr bwMode="auto">
                <a:xfrm>
                  <a:off x="189" y="526"/>
                  <a:ext cx="1212" cy="237"/>
                </a:xfrm>
                <a:prstGeom prst="wedgeRoundRectCallout">
                  <a:avLst>
                    <a:gd name="adj1" fmla="val 29620"/>
                    <a:gd name="adj2" fmla="val 150000"/>
                    <a:gd name="adj3" fmla="val 16667"/>
                  </a:avLst>
                </a:prstGeom>
                <a:solidFill>
                  <a:srgbClr val="FFFFC1"/>
                </a:solidFill>
                <a:ln w="12700">
                  <a:noFill/>
                  <a:miter lim="800000"/>
                  <a:headEnd/>
                  <a:tailEnd type="none" w="lg" len="lg"/>
                </a:ln>
                <a:effectLst>
                  <a:outerShdw dist="63500" dir="3187806" algn="ctr" rotWithShape="0">
                    <a:srgbClr val="000000">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900" b="1" i="0" u="none" strike="noStrike" cap="none" normalizeH="0" baseline="0" dirty="0" smtClean="0">
                      <a:ln>
                        <a:noFill/>
                      </a:ln>
                      <a:solidFill>
                        <a:srgbClr val="000000"/>
                      </a:solidFill>
                      <a:effectLst/>
                      <a:latin typeface="Arial" pitchFamily="34" charset="0"/>
                      <a:cs typeface="Arial" pitchFamily="34" charset="0"/>
                    </a:rPr>
                    <a:t>Электр </a:t>
                  </a:r>
                  <a:r>
                    <a:rPr kumimoji="0" lang="uz-Cyrl-UZ" sz="1200" b="1" i="0" u="none" strike="noStrike" cap="none" normalizeH="0" baseline="0" dirty="0" smtClean="0">
                      <a:ln>
                        <a:noFill/>
                      </a:ln>
                      <a:solidFill>
                        <a:srgbClr val="000000"/>
                      </a:solidFill>
                      <a:effectLst/>
                      <a:latin typeface="Arial" pitchFamily="34" charset="0"/>
                      <a:cs typeface="Arial" pitchFamily="34" charset="0"/>
                    </a:rPr>
                    <a:t> </a:t>
                  </a:r>
                  <a:r>
                    <a:rPr kumimoji="0" lang="uz-Cyrl-UZ" sz="900" b="1" i="0" u="none" strike="noStrike" cap="none" normalizeH="0" baseline="0" dirty="0" smtClean="0">
                      <a:ln>
                        <a:noFill/>
                      </a:ln>
                      <a:solidFill>
                        <a:srgbClr val="000000"/>
                      </a:solidFill>
                      <a:effectLst/>
                      <a:latin typeface="Arial" pitchFamily="34" charset="0"/>
                      <a:cs typeface="Arial" pitchFamily="34" charset="0"/>
                    </a:rPr>
                    <a:t>таъминловчи блок</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76" name="AutoShape 15"/>
                <p:cNvSpPr>
                  <a:spLocks noChangeArrowheads="1"/>
                </p:cNvSpPr>
                <p:nvPr/>
              </p:nvSpPr>
              <p:spPr bwMode="auto">
                <a:xfrm>
                  <a:off x="110" y="1636"/>
                  <a:ext cx="1036" cy="237"/>
                </a:xfrm>
                <a:prstGeom prst="wedgeRoundRectCallout">
                  <a:avLst>
                    <a:gd name="adj1" fmla="val 43148"/>
                    <a:gd name="adj2" fmla="val 150000"/>
                    <a:gd name="adj3" fmla="val 16667"/>
                  </a:avLst>
                </a:prstGeom>
                <a:solidFill>
                  <a:srgbClr val="FFFFC1"/>
                </a:solidFill>
                <a:ln w="12700">
                  <a:noFill/>
                  <a:miter lim="800000"/>
                  <a:headEnd/>
                  <a:tailEnd type="none" w="lg" len="lg"/>
                </a:ln>
                <a:effectLst>
                  <a:outerShdw dist="63500" dir="3187806" algn="ctr" rotWithShape="0">
                    <a:srgbClr val="000000">
                      <a:alpha val="50000"/>
                    </a:srgbClr>
                  </a:outerShdw>
                </a:effectLst>
              </p:spPr>
              <p:txBody>
                <a:bodyPr vert="horz" wrap="squar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Arial" pitchFamily="34" charset="0"/>
                      <a:cs typeface="Arial" pitchFamily="34" charset="0"/>
                    </a:rPr>
                    <a:t>видеокарта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77" name="AutoShape 16"/>
                <p:cNvSpPr>
                  <a:spLocks noChangeArrowheads="1"/>
                </p:cNvSpPr>
                <p:nvPr/>
              </p:nvSpPr>
              <p:spPr bwMode="auto">
                <a:xfrm>
                  <a:off x="1249" y="2272"/>
                  <a:ext cx="666" cy="237"/>
                </a:xfrm>
                <a:prstGeom prst="wedgeRoundRectCallout">
                  <a:avLst>
                    <a:gd name="adj1" fmla="val 24023"/>
                    <a:gd name="adj2" fmla="val 144935"/>
                    <a:gd name="adj3" fmla="val 16667"/>
                  </a:avLst>
                </a:prstGeom>
                <a:solidFill>
                  <a:srgbClr val="FFFFC1"/>
                </a:solidFill>
                <a:ln w="12700">
                  <a:noFill/>
                  <a:miter lim="800000"/>
                  <a:headEnd/>
                  <a:tailEnd type="none" w="lg" len="lg"/>
                </a:ln>
                <a:effectLst>
                  <a:outerShdw dist="63500" dir="3187806" algn="ctr" rotWithShape="0">
                    <a:srgbClr val="000000">
                      <a:alpha val="50000"/>
                    </a:srgbClr>
                  </a:outerShdw>
                </a:effectLst>
              </p:spPr>
              <p:txBody>
                <a:bodyPr vert="horz" wrap="squar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Arial" pitchFamily="34" charset="0"/>
                      <a:cs typeface="Arial" pitchFamily="34" charset="0"/>
                    </a:rPr>
                    <a:t>порт</a:t>
                  </a:r>
                  <a:r>
                    <a:rPr kumimoji="0" lang="uz-Cyrl-UZ" sz="1200" b="1" i="0" u="none" strike="noStrike" cap="none" normalizeH="0" baseline="0" smtClean="0">
                      <a:ln>
                        <a:noFill/>
                      </a:ln>
                      <a:solidFill>
                        <a:srgbClr val="000000"/>
                      </a:solidFill>
                      <a:effectLst/>
                      <a:latin typeface="Arial" pitchFamily="34" charset="0"/>
                      <a:cs typeface="Arial" pitchFamily="34" charset="0"/>
                    </a:rPr>
                    <a:t>ла</a:t>
                  </a:r>
                  <a:r>
                    <a:rPr kumimoji="0" lang="ru-RU" sz="1200" b="1" i="0" u="none" strike="noStrike" cap="none" normalizeH="0" baseline="0" smtClean="0">
                      <a:ln>
                        <a:noFill/>
                      </a:ln>
                      <a:solidFill>
                        <a:srgbClr val="000000"/>
                      </a:solidFill>
                      <a:effectLst/>
                      <a:latin typeface="Arial" pitchFamily="34" charset="0"/>
                      <a:cs typeface="Arial" pitchFamily="34" charset="0"/>
                    </a:rPr>
                    <a:t>р</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78" name="AutoShape 17"/>
                <p:cNvSpPr>
                  <a:spLocks noChangeArrowheads="1"/>
                </p:cNvSpPr>
                <p:nvPr/>
              </p:nvSpPr>
              <p:spPr bwMode="auto">
                <a:xfrm>
                  <a:off x="97" y="2685"/>
                  <a:ext cx="1097" cy="443"/>
                </a:xfrm>
                <a:prstGeom prst="wedgeRoundRectCallout">
                  <a:avLst>
                    <a:gd name="adj1" fmla="val 3236"/>
                    <a:gd name="adj2" fmla="val 88602"/>
                    <a:gd name="adj3" fmla="val 16667"/>
                  </a:avLst>
                </a:prstGeom>
                <a:solidFill>
                  <a:srgbClr val="FFFFC1"/>
                </a:solidFill>
                <a:ln w="12700">
                  <a:noFill/>
                  <a:miter lim="800000"/>
                  <a:headEnd/>
                  <a:tailEnd type="none" w="lg" len="lg"/>
                </a:ln>
                <a:effectLst>
                  <a:outerShdw dist="63500" dir="3187806" algn="ctr" rotWithShape="0">
                    <a:srgbClr val="000000">
                      <a:alpha val="50000"/>
                    </a:srgbClr>
                  </a:outerShdw>
                </a:effectLst>
              </p:spPr>
              <p:txBody>
                <a:bodyPr vert="horz" wrap="squar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200" b="1" i="0" u="none" strike="noStrike" cap="none" normalizeH="0" baseline="0" smtClean="0">
                      <a:ln>
                        <a:noFill/>
                      </a:ln>
                      <a:solidFill>
                        <a:srgbClr val="000000"/>
                      </a:solidFill>
                      <a:effectLst/>
                      <a:latin typeface="Arial" pitchFamily="34" charset="0"/>
                      <a:cs typeface="Arial" pitchFamily="34" charset="0"/>
                    </a:rPr>
                    <a:t>Кенгайтирувчи </a:t>
                  </a:r>
                  <a:r>
                    <a:rPr kumimoji="0" lang="ru-RU" sz="1200" b="1" i="0" u="none" strike="noStrike" cap="none" normalizeH="0" baseline="0" smtClean="0">
                      <a:ln>
                        <a:noFill/>
                      </a:ln>
                      <a:solidFill>
                        <a:srgbClr val="000000"/>
                      </a:solidFill>
                      <a:effectLst/>
                      <a:latin typeface="Arial" pitchFamily="34" charset="0"/>
                      <a:cs typeface="Arial" pitchFamily="34" charset="0"/>
                    </a:rPr>
                    <a:t>слот</a:t>
                  </a:r>
                  <a:r>
                    <a:rPr kumimoji="0" lang="uz-Cyrl-UZ" sz="1200" b="1" i="0" u="none" strike="noStrike" cap="none" normalizeH="0" baseline="0" smtClean="0">
                      <a:ln>
                        <a:noFill/>
                      </a:ln>
                      <a:solidFill>
                        <a:srgbClr val="000000"/>
                      </a:solidFill>
                      <a:effectLst/>
                      <a:latin typeface="Arial" pitchFamily="34" charset="0"/>
                      <a:cs typeface="Arial" pitchFamily="34" charset="0"/>
                    </a:rPr>
                    <a:t>лар</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79" name="AutoShape 18"/>
                <p:cNvSpPr>
                  <a:spLocks noChangeArrowheads="1"/>
                </p:cNvSpPr>
                <p:nvPr/>
              </p:nvSpPr>
              <p:spPr bwMode="auto">
                <a:xfrm>
                  <a:off x="244" y="3986"/>
                  <a:ext cx="1660" cy="237"/>
                </a:xfrm>
                <a:prstGeom prst="wedgeRoundRectCallout">
                  <a:avLst>
                    <a:gd name="adj1" fmla="val -12653"/>
                    <a:gd name="adj2" fmla="val -174051"/>
                    <a:gd name="adj3" fmla="val 16667"/>
                  </a:avLst>
                </a:prstGeom>
                <a:solidFill>
                  <a:srgbClr val="FFFFC1"/>
                </a:solidFill>
                <a:ln w="12700">
                  <a:noFill/>
                  <a:miter lim="800000"/>
                  <a:headEnd/>
                  <a:tailEnd type="none" w="lg" len="lg"/>
                </a:ln>
                <a:effectLst>
                  <a:outerShdw dist="63500" dir="3187806" algn="ctr" rotWithShape="0">
                    <a:srgbClr val="000000">
                      <a:alpha val="50000"/>
                    </a:srgbClr>
                  </a:outerShdw>
                </a:effectLst>
              </p:spPr>
              <p:txBody>
                <a:bodyPr vert="horz" wrap="squar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200" b="1" i="0" u="none" strike="noStrike" cap="none" normalizeH="0" baseline="0" smtClean="0">
                      <a:ln>
                        <a:noFill/>
                      </a:ln>
                      <a:solidFill>
                        <a:srgbClr val="000000"/>
                      </a:solidFill>
                      <a:effectLst/>
                      <a:latin typeface="Arial" pitchFamily="34" charset="0"/>
                      <a:cs typeface="Arial" pitchFamily="34" charset="0"/>
                    </a:rPr>
                    <a:t>Она</a:t>
                  </a:r>
                  <a:r>
                    <a:rPr kumimoji="0" lang="ru-RU" sz="1200" b="1" i="0" u="none" strike="noStrike" cap="none" normalizeH="0" baseline="0" smtClean="0">
                      <a:ln>
                        <a:noFill/>
                      </a:ln>
                      <a:solidFill>
                        <a:srgbClr val="000000"/>
                      </a:solidFill>
                      <a:effectLst/>
                      <a:latin typeface="Arial" pitchFamily="34" charset="0"/>
                      <a:cs typeface="Arial" pitchFamily="34" charset="0"/>
                    </a:rPr>
                    <a:t> плата</a:t>
                  </a:r>
                  <a:r>
                    <a:rPr kumimoji="0" lang="uz-Cyrl-UZ" sz="1200" b="1" i="0" u="none" strike="noStrike" cap="none" normalizeH="0" baseline="0" smtClean="0">
                      <a:ln>
                        <a:noFill/>
                      </a:ln>
                      <a:solidFill>
                        <a:srgbClr val="000000"/>
                      </a:solidFill>
                      <a:effectLst/>
                      <a:latin typeface="Arial" pitchFamily="34" charset="0"/>
                      <a:cs typeface="Arial" pitchFamily="34" charset="0"/>
                    </a:rPr>
                    <a:t>си</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80" name="AutoShape 19"/>
                <p:cNvSpPr>
                  <a:spLocks noChangeArrowheads="1"/>
                </p:cNvSpPr>
                <p:nvPr/>
              </p:nvSpPr>
              <p:spPr bwMode="auto">
                <a:xfrm>
                  <a:off x="2692" y="2405"/>
                  <a:ext cx="981" cy="237"/>
                </a:xfrm>
                <a:prstGeom prst="wedgeRoundRectCallout">
                  <a:avLst>
                    <a:gd name="adj1" fmla="val -32264"/>
                    <a:gd name="adj2" fmla="val 95991"/>
                    <a:gd name="adj3" fmla="val 16667"/>
                  </a:avLst>
                </a:prstGeom>
                <a:solidFill>
                  <a:srgbClr val="FFFFC1"/>
                </a:solidFill>
                <a:ln w="12700">
                  <a:noFill/>
                  <a:miter lim="800000"/>
                  <a:headEnd/>
                  <a:tailEnd type="none" w="lg" len="lg"/>
                </a:ln>
                <a:effectLst>
                  <a:outerShdw dist="63500" dir="3187806" algn="ctr" rotWithShape="0">
                    <a:srgbClr val="000000">
                      <a:alpha val="50000"/>
                    </a:srgbClr>
                  </a:outerShdw>
                </a:effectLst>
              </p:spPr>
              <p:txBody>
                <a:bodyPr vert="horz" wrap="squar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Arial" pitchFamily="34" charset="0"/>
                      <a:cs typeface="Arial" pitchFamily="34" charset="0"/>
                    </a:rPr>
                    <a:t>процессор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81" name="AutoShape 20"/>
                <p:cNvSpPr>
                  <a:spLocks noChangeArrowheads="1"/>
                </p:cNvSpPr>
                <p:nvPr/>
              </p:nvSpPr>
              <p:spPr bwMode="auto">
                <a:xfrm>
                  <a:off x="2951" y="3805"/>
                  <a:ext cx="1138" cy="425"/>
                </a:xfrm>
                <a:prstGeom prst="wedgeRoundRectCallout">
                  <a:avLst>
                    <a:gd name="adj1" fmla="val -19949"/>
                    <a:gd name="adj2" fmla="val -112116"/>
                    <a:gd name="adj3" fmla="val 16667"/>
                  </a:avLst>
                </a:prstGeom>
                <a:solidFill>
                  <a:srgbClr val="FFFFC1"/>
                </a:solidFill>
                <a:ln w="12700">
                  <a:noFill/>
                  <a:miter lim="800000"/>
                  <a:headEnd/>
                  <a:tailEnd type="none" w="lg" len="lg"/>
                </a:ln>
                <a:effectLst>
                  <a:outerShdw dist="63500" dir="3187806" algn="ctr" rotWithShape="0">
                    <a:srgbClr val="000000">
                      <a:alpha val="50000"/>
                    </a:srgbClr>
                  </a:outerShdw>
                </a:effectLst>
              </p:spPr>
              <p:txBody>
                <a:bodyPr vert="horz" wrap="squar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200" b="1" i="0" u="none" strike="noStrike" cap="none" normalizeH="0" baseline="0" dirty="0" smtClean="0">
                      <a:ln>
                        <a:noFill/>
                      </a:ln>
                      <a:solidFill>
                        <a:srgbClr val="000000"/>
                      </a:solidFill>
                      <a:effectLst/>
                      <a:latin typeface="Arial" pitchFamily="34" charset="0"/>
                      <a:cs typeface="Arial" pitchFamily="34" charset="0"/>
                    </a:rPr>
                    <a:t>Тезкор хотира</a:t>
                  </a:r>
                </a:p>
                <a:p>
                  <a:pPr marL="0" marR="0" lvl="0" indent="0" algn="ctr" defTabSz="914400" rtl="0" eaLnBrk="1" fontAlgn="base" latinLnBrk="0" hangingPunct="1">
                    <a:lnSpc>
                      <a:spcPct val="100000"/>
                    </a:lnSpc>
                    <a:spcBef>
                      <a:spcPct val="0"/>
                    </a:spcBef>
                    <a:spcAft>
                      <a:spcPct val="0"/>
                    </a:spcAft>
                    <a:buClrTx/>
                    <a:buSzTx/>
                    <a:buFontTx/>
                    <a:buNone/>
                    <a:tabLst/>
                  </a:pPr>
                  <a:r>
                    <a:rPr lang="uz-Cyrl-UZ" sz="1200" b="1" dirty="0" smtClean="0">
                      <a:solidFill>
                        <a:srgbClr val="000000"/>
                      </a:solidFill>
                      <a:latin typeface="Arial" pitchFamily="34" charset="0"/>
                      <a:cs typeface="Arial" pitchFamily="34" charset="0"/>
                    </a:rPr>
                    <a:t>ОЗУ</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82" name="AutoShape 21"/>
                <p:cNvSpPr>
                  <a:spLocks noChangeArrowheads="1"/>
                </p:cNvSpPr>
                <p:nvPr/>
              </p:nvSpPr>
              <p:spPr bwMode="auto">
                <a:xfrm>
                  <a:off x="5027" y="2852"/>
                  <a:ext cx="981" cy="237"/>
                </a:xfrm>
                <a:prstGeom prst="wedgeRoundRectCallout">
                  <a:avLst>
                    <a:gd name="adj1" fmla="val -37565"/>
                    <a:gd name="adj2" fmla="val 112023"/>
                    <a:gd name="adj3" fmla="val 16667"/>
                  </a:avLst>
                </a:prstGeom>
                <a:solidFill>
                  <a:srgbClr val="FFFFC1"/>
                </a:solidFill>
                <a:ln w="12700">
                  <a:noFill/>
                  <a:miter lim="800000"/>
                  <a:headEnd/>
                  <a:tailEnd type="none" w="lg" len="lg"/>
                </a:ln>
                <a:effectLst>
                  <a:outerShdw dist="63500" dir="3187806" algn="ctr" rotWithShape="0">
                    <a:srgbClr val="000000">
                      <a:alpha val="50000"/>
                    </a:srgbClr>
                  </a:outerShdw>
                </a:effectLst>
              </p:spPr>
              <p:txBody>
                <a:bodyPr vert="horz" wrap="squar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Arial" pitchFamily="34" charset="0"/>
                      <a:cs typeface="Arial" pitchFamily="34" charset="0"/>
                    </a:rPr>
                    <a:t>винчестер</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83" name="AutoShape 22"/>
                <p:cNvSpPr>
                  <a:spLocks noChangeArrowheads="1"/>
                </p:cNvSpPr>
                <p:nvPr/>
              </p:nvSpPr>
              <p:spPr bwMode="auto">
                <a:xfrm>
                  <a:off x="4208" y="1550"/>
                  <a:ext cx="1043" cy="437"/>
                </a:xfrm>
                <a:prstGeom prst="wedgeRoundRectCallout">
                  <a:avLst>
                    <a:gd name="adj1" fmla="val 46"/>
                    <a:gd name="adj2" fmla="val 83639"/>
                    <a:gd name="adj3" fmla="val 16667"/>
                  </a:avLst>
                </a:prstGeom>
                <a:solidFill>
                  <a:srgbClr val="FFFFC1"/>
                </a:solidFill>
                <a:ln w="12700">
                  <a:noFill/>
                  <a:miter lim="800000"/>
                  <a:headEnd/>
                  <a:tailEnd type="none" w="lg" len="lg"/>
                </a:ln>
                <a:effectLst>
                  <a:outerShdw dist="63500" dir="3187806" algn="ctr" rotWithShape="0">
                    <a:srgbClr val="000000">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Arial" pitchFamily="34" charset="0"/>
                      <a:cs typeface="Arial" pitchFamily="34" charset="0"/>
                    </a:rPr>
                    <a:t>дискет</a:t>
                  </a:r>
                  <a:r>
                    <a:rPr kumimoji="0" lang="uz-Cyrl-UZ" sz="1200" b="1" i="0" u="none" strike="noStrike" cap="none" normalizeH="0" baseline="0" smtClean="0">
                      <a:ln>
                        <a:noFill/>
                      </a:ln>
                      <a:solidFill>
                        <a:srgbClr val="000000"/>
                      </a:solidFill>
                      <a:effectLst/>
                      <a:latin typeface="Arial" pitchFamily="34" charset="0"/>
                      <a:cs typeface="Arial" pitchFamily="34" charset="0"/>
                    </a:rPr>
                    <a:t>лар учун</a:t>
                  </a:r>
                  <a:r>
                    <a:rPr kumimoji="0" lang="ru-RU" sz="1200" b="1" i="0" u="none" strike="noStrike" cap="none" normalizeH="0" baseline="0" smtClean="0">
                      <a:ln>
                        <a:noFill/>
                      </a:ln>
                      <a:solidFill>
                        <a:srgbClr val="000000"/>
                      </a:solidFill>
                      <a:effectLst/>
                      <a:latin typeface="Arial" pitchFamily="34" charset="0"/>
                      <a:cs typeface="Arial" pitchFamily="34" charset="0"/>
                    </a:rPr>
                    <a:t> дисковод </a:t>
                  </a:r>
                  <a:endParaRPr kumimoji="0" lang="uz-Cyrl-UZ" sz="1200" b="1"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84" name="AutoShape 23"/>
                <p:cNvSpPr>
                  <a:spLocks noChangeArrowheads="1"/>
                </p:cNvSpPr>
                <p:nvPr/>
              </p:nvSpPr>
              <p:spPr bwMode="auto">
                <a:xfrm>
                  <a:off x="4258" y="405"/>
                  <a:ext cx="999" cy="433"/>
                </a:xfrm>
                <a:prstGeom prst="wedgeRoundRectCallout">
                  <a:avLst>
                    <a:gd name="adj1" fmla="val -21569"/>
                    <a:gd name="adj2" fmla="val 119745"/>
                    <a:gd name="adj3" fmla="val 16667"/>
                  </a:avLst>
                </a:prstGeom>
                <a:solidFill>
                  <a:srgbClr val="FFFFC1"/>
                </a:solidFill>
                <a:ln w="12700">
                  <a:noFill/>
                  <a:miter lim="800000"/>
                  <a:headEnd/>
                  <a:tailEnd type="none" w="lg" len="lg"/>
                </a:ln>
                <a:effectLst>
                  <a:outerShdw dist="63500" dir="3187806" algn="ctr" rotWithShape="0">
                    <a:srgbClr val="000000">
                      <a:alpha val="50000"/>
                    </a:srgbClr>
                  </a:outerShdw>
                </a:effectLst>
              </p:spPr>
              <p:txBody>
                <a:bodyPr vert="horz" wrap="square" lIns="61265" tIns="30632" rIns="61265" bIns="306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Arial" pitchFamily="34" charset="0"/>
                      <a:cs typeface="Arial" pitchFamily="34" charset="0"/>
                    </a:rPr>
                    <a:t>С</a:t>
                  </a:r>
                  <a:r>
                    <a:rPr kumimoji="0" lang="en-US" sz="1200" b="1" i="0" u="none" strike="noStrike" cap="none" normalizeH="0" baseline="0" smtClean="0">
                      <a:ln>
                        <a:noFill/>
                      </a:ln>
                      <a:solidFill>
                        <a:srgbClr val="000000"/>
                      </a:solidFill>
                      <a:effectLst/>
                      <a:latin typeface="Arial" pitchFamily="34" charset="0"/>
                      <a:cs typeface="Arial" pitchFamily="34" charset="0"/>
                    </a:rPr>
                    <a:t>D (DVD)</a:t>
                  </a:r>
                  <a:r>
                    <a:rPr kumimoji="0" lang="uz-Cyrl-UZ" sz="1200" b="1" i="0" u="none" strike="noStrike" cap="none" normalizeH="0" baseline="0" smtClean="0">
                      <a:ln>
                        <a:noFill/>
                      </a:ln>
                      <a:solidFill>
                        <a:srgbClr val="000000"/>
                      </a:solidFill>
                      <a:effectLst/>
                      <a:latin typeface="Arial" pitchFamily="34" charset="0"/>
                      <a:cs typeface="Arial" pitchFamily="34" charset="0"/>
                    </a:rPr>
                    <a:t> </a:t>
                  </a:r>
                  <a:r>
                    <a:rPr kumimoji="0" lang="ru-RU" sz="1200" b="1" i="0" u="none" strike="noStrike" cap="none" normalizeH="0" baseline="0" smtClean="0">
                      <a:ln>
                        <a:noFill/>
                      </a:ln>
                      <a:solidFill>
                        <a:srgbClr val="000000"/>
                      </a:solidFill>
                      <a:effectLst/>
                      <a:latin typeface="Arial" pitchFamily="34" charset="0"/>
                      <a:cs typeface="Arial" pitchFamily="34" charset="0"/>
                    </a:rPr>
                    <a:t>дисковод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85" name="AutoShape 24"/>
                <p:cNvSpPr>
                  <a:spLocks noChangeArrowheads="1"/>
                </p:cNvSpPr>
                <p:nvPr/>
              </p:nvSpPr>
              <p:spPr bwMode="auto">
                <a:xfrm rot="-1213491">
                  <a:off x="1448" y="849"/>
                  <a:ext cx="322" cy="24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5715 w 21600"/>
                    <a:gd name="T5" fmla="*/ 0 h 21600"/>
                    <a:gd name="T6" fmla="*/ 0 w 21600"/>
                    <a:gd name="T7" fmla="*/ 2152 h 21600"/>
                    <a:gd name="T8" fmla="*/ 5715 w 21600"/>
                    <a:gd name="T9" fmla="*/ 4304 h 21600"/>
                    <a:gd name="T10" fmla="*/ 7620 w 21600"/>
                    <a:gd name="T11" fmla="*/ 2152 h 21600"/>
                    <a:gd name="T12" fmla="*/ 17694720 60000 65536"/>
                    <a:gd name="T13" fmla="*/ 11796480 60000 65536"/>
                    <a:gd name="T14" fmla="*/ 5898240 60000 65536"/>
                    <a:gd name="T15" fmla="*/ 0 60000 65536"/>
                    <a:gd name="T16" fmla="*/ 3354 w 21600"/>
                    <a:gd name="T17" fmla="*/ 5445 h 21600"/>
                    <a:gd name="T18" fmla="*/ 18917 w 21600"/>
                    <a:gd name="T19" fmla="*/ 16245 h 21600"/>
                  </a:gdLst>
                  <a:ahLst/>
                  <a:cxnLst>
                    <a:cxn ang="T12">
                      <a:pos x="T4" y="T5"/>
                    </a:cxn>
                    <a:cxn ang="T13">
                      <a:pos x="T6" y="T7"/>
                    </a:cxn>
                    <a:cxn ang="T14">
                      <a:pos x="T8" y="T9"/>
                    </a:cxn>
                    <a:cxn ang="T15">
                      <a:pos x="T10" y="T11"/>
                    </a:cxn>
                  </a:cxnLst>
                  <a:rect l="T16" t="T17" r="T18" b="T19"/>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FF"/>
                </a:solidFill>
                <a:ln w="12700">
                  <a:solidFill>
                    <a:srgbClr val="333399"/>
                  </a:solidFill>
                  <a:miter lim="800000"/>
                  <a:headEnd/>
                  <a:tailEnd type="none" w="lg" len="lg"/>
                </a:ln>
                <a:effectLst>
                  <a:outerShdw dist="35921" dir="2700000" algn="ctr" rotWithShape="0">
                    <a:srgbClr val="000000"/>
                  </a:outerShdw>
                </a:effectLst>
              </p:spPr>
              <p:txBody>
                <a:bodyPr vert="horz" wrap="square" lIns="61265" tIns="30632" rIns="61265" bIns="306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86" name="AutoShape 25"/>
                <p:cNvSpPr>
                  <a:spLocks noChangeArrowheads="1"/>
                </p:cNvSpPr>
                <p:nvPr/>
              </p:nvSpPr>
              <p:spPr bwMode="auto">
                <a:xfrm rot="-4196832">
                  <a:off x="2005" y="2257"/>
                  <a:ext cx="713" cy="24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28022 w 21600"/>
                    <a:gd name="T5" fmla="*/ 0 h 21600"/>
                    <a:gd name="T6" fmla="*/ 0 w 21600"/>
                    <a:gd name="T7" fmla="*/ 2152 h 21600"/>
                    <a:gd name="T8" fmla="*/ 28022 w 21600"/>
                    <a:gd name="T9" fmla="*/ 4304 h 21600"/>
                    <a:gd name="T10" fmla="*/ 37363 w 21600"/>
                    <a:gd name="T11" fmla="*/ 2152 h 21600"/>
                    <a:gd name="T12" fmla="*/ 17694720 60000 65536"/>
                    <a:gd name="T13" fmla="*/ 11796480 60000 65536"/>
                    <a:gd name="T14" fmla="*/ 5898240 60000 65536"/>
                    <a:gd name="T15" fmla="*/ 0 60000 65536"/>
                    <a:gd name="T16" fmla="*/ 3363 w 21600"/>
                    <a:gd name="T17" fmla="*/ 5445 h 21600"/>
                    <a:gd name="T18" fmla="*/ 18904 w 21600"/>
                    <a:gd name="T19" fmla="*/ 16245 h 21600"/>
                  </a:gdLst>
                  <a:ahLst/>
                  <a:cxnLst>
                    <a:cxn ang="T12">
                      <a:pos x="T4" y="T5"/>
                    </a:cxn>
                    <a:cxn ang="T13">
                      <a:pos x="T6" y="T7"/>
                    </a:cxn>
                    <a:cxn ang="T14">
                      <a:pos x="T8" y="T9"/>
                    </a:cxn>
                    <a:cxn ang="T15">
                      <a:pos x="T10" y="T11"/>
                    </a:cxn>
                  </a:cxnLst>
                  <a:rect l="T16" t="T17" r="T18" b="T19"/>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FF"/>
                </a:solidFill>
                <a:ln w="12700">
                  <a:solidFill>
                    <a:srgbClr val="333399"/>
                  </a:solidFill>
                  <a:miter lim="800000"/>
                  <a:headEnd/>
                  <a:tailEnd type="none" w="lg" len="lg"/>
                </a:ln>
                <a:effectLst>
                  <a:outerShdw dist="35921" dir="2700000" algn="ctr" rotWithShape="0">
                    <a:srgbClr val="000000"/>
                  </a:outerShdw>
                </a:effectLst>
              </p:spPr>
              <p:txBody>
                <a:bodyPr vert="horz" wrap="square" lIns="61265" tIns="30632" rIns="61265" bIns="306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87" name="AutoShape 26"/>
                <p:cNvSpPr>
                  <a:spLocks noChangeArrowheads="1"/>
                </p:cNvSpPr>
                <p:nvPr/>
              </p:nvSpPr>
              <p:spPr bwMode="auto">
                <a:xfrm rot="9786817">
                  <a:off x="2212" y="3104"/>
                  <a:ext cx="322" cy="24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5715 w 21600"/>
                    <a:gd name="T5" fmla="*/ 0 h 21600"/>
                    <a:gd name="T6" fmla="*/ 0 w 21600"/>
                    <a:gd name="T7" fmla="*/ 2152 h 21600"/>
                    <a:gd name="T8" fmla="*/ 5715 w 21600"/>
                    <a:gd name="T9" fmla="*/ 4304 h 21600"/>
                    <a:gd name="T10" fmla="*/ 7620 w 21600"/>
                    <a:gd name="T11" fmla="*/ 2152 h 21600"/>
                    <a:gd name="T12" fmla="*/ 17694720 60000 65536"/>
                    <a:gd name="T13" fmla="*/ 11796480 60000 65536"/>
                    <a:gd name="T14" fmla="*/ 5898240 60000 65536"/>
                    <a:gd name="T15" fmla="*/ 0 60000 65536"/>
                    <a:gd name="T16" fmla="*/ 3354 w 21600"/>
                    <a:gd name="T17" fmla="*/ 5445 h 21600"/>
                    <a:gd name="T18" fmla="*/ 18917 w 21600"/>
                    <a:gd name="T19" fmla="*/ 16245 h 21600"/>
                  </a:gdLst>
                  <a:ahLst/>
                  <a:cxnLst>
                    <a:cxn ang="T12">
                      <a:pos x="T4" y="T5"/>
                    </a:cxn>
                    <a:cxn ang="T13">
                      <a:pos x="T6" y="T7"/>
                    </a:cxn>
                    <a:cxn ang="T14">
                      <a:pos x="T8" y="T9"/>
                    </a:cxn>
                    <a:cxn ang="T15">
                      <a:pos x="T10" y="T11"/>
                    </a:cxn>
                  </a:cxnLst>
                  <a:rect l="T16" t="T17" r="T18" b="T19"/>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FF"/>
                </a:solidFill>
                <a:ln w="12700">
                  <a:solidFill>
                    <a:srgbClr val="333399"/>
                  </a:solidFill>
                  <a:miter lim="800000"/>
                  <a:headEnd/>
                  <a:tailEnd type="none" w="lg" len="lg"/>
                </a:ln>
                <a:effectLst>
                  <a:outerShdw dist="35921" dir="2700000" algn="ctr" rotWithShape="0">
                    <a:srgbClr val="000000"/>
                  </a:outerShdw>
                </a:effectLst>
              </p:spPr>
              <p:txBody>
                <a:bodyPr vert="horz" wrap="square" lIns="61265" tIns="30632" rIns="61265" bIns="306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88" name="AutoShape 27"/>
                <p:cNvSpPr>
                  <a:spLocks noChangeArrowheads="1"/>
                </p:cNvSpPr>
                <p:nvPr/>
              </p:nvSpPr>
              <p:spPr bwMode="auto">
                <a:xfrm rot="10800000">
                  <a:off x="2231" y="3783"/>
                  <a:ext cx="322" cy="24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5715 w 21600"/>
                    <a:gd name="T5" fmla="*/ 0 h 21600"/>
                    <a:gd name="T6" fmla="*/ 0 w 21600"/>
                    <a:gd name="T7" fmla="*/ 2152 h 21600"/>
                    <a:gd name="T8" fmla="*/ 5715 w 21600"/>
                    <a:gd name="T9" fmla="*/ 4304 h 21600"/>
                    <a:gd name="T10" fmla="*/ 7620 w 21600"/>
                    <a:gd name="T11" fmla="*/ 2152 h 21600"/>
                    <a:gd name="T12" fmla="*/ 17694720 60000 65536"/>
                    <a:gd name="T13" fmla="*/ 11796480 60000 65536"/>
                    <a:gd name="T14" fmla="*/ 5898240 60000 65536"/>
                    <a:gd name="T15" fmla="*/ 0 60000 65536"/>
                    <a:gd name="T16" fmla="*/ 3354 w 21600"/>
                    <a:gd name="T17" fmla="*/ 5445 h 21600"/>
                    <a:gd name="T18" fmla="*/ 18917 w 21600"/>
                    <a:gd name="T19" fmla="*/ 16245 h 21600"/>
                  </a:gdLst>
                  <a:ahLst/>
                  <a:cxnLst>
                    <a:cxn ang="T12">
                      <a:pos x="T4" y="T5"/>
                    </a:cxn>
                    <a:cxn ang="T13">
                      <a:pos x="T6" y="T7"/>
                    </a:cxn>
                    <a:cxn ang="T14">
                      <a:pos x="T8" y="T9"/>
                    </a:cxn>
                    <a:cxn ang="T15">
                      <a:pos x="T10" y="T11"/>
                    </a:cxn>
                  </a:cxnLst>
                  <a:rect l="T16" t="T17" r="T18" b="T19"/>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FF"/>
                </a:solidFill>
                <a:ln w="12700">
                  <a:solidFill>
                    <a:srgbClr val="333399"/>
                  </a:solidFill>
                  <a:miter lim="800000"/>
                  <a:headEnd/>
                  <a:tailEnd type="none" w="lg" len="lg"/>
                </a:ln>
                <a:effectLst>
                  <a:outerShdw dist="35921" dir="2700000" algn="ctr" rotWithShape="0">
                    <a:srgbClr val="000000"/>
                  </a:outerShdw>
                </a:effectLst>
              </p:spPr>
              <p:txBody>
                <a:bodyPr vert="horz" wrap="square" lIns="61265" tIns="30632" rIns="61265" bIns="306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89" name="AutoShape 28"/>
                <p:cNvSpPr>
                  <a:spLocks noChangeArrowheads="1"/>
                </p:cNvSpPr>
                <p:nvPr/>
              </p:nvSpPr>
              <p:spPr bwMode="auto">
                <a:xfrm rot="5400000">
                  <a:off x="1010" y="2676"/>
                  <a:ext cx="432" cy="24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287 w 21600"/>
                    <a:gd name="T5" fmla="*/ 0 h 21600"/>
                    <a:gd name="T6" fmla="*/ 0 w 21600"/>
                    <a:gd name="T7" fmla="*/ 2152 h 21600"/>
                    <a:gd name="T8" fmla="*/ 10287 w 21600"/>
                    <a:gd name="T9" fmla="*/ 4304 h 21600"/>
                    <a:gd name="T10" fmla="*/ 13716 w 21600"/>
                    <a:gd name="T11" fmla="*/ 2152 h 21600"/>
                    <a:gd name="T12" fmla="*/ 17694720 60000 65536"/>
                    <a:gd name="T13" fmla="*/ 11796480 60000 65536"/>
                    <a:gd name="T14" fmla="*/ 5898240 60000 65536"/>
                    <a:gd name="T15" fmla="*/ 0 60000 65536"/>
                    <a:gd name="T16" fmla="*/ 3400 w 21600"/>
                    <a:gd name="T17" fmla="*/ 5445 h 21600"/>
                    <a:gd name="T18" fmla="*/ 18900 w 21600"/>
                    <a:gd name="T19" fmla="*/ 16245 h 21600"/>
                  </a:gdLst>
                  <a:ahLst/>
                  <a:cxnLst>
                    <a:cxn ang="T12">
                      <a:pos x="T4" y="T5"/>
                    </a:cxn>
                    <a:cxn ang="T13">
                      <a:pos x="T6" y="T7"/>
                    </a:cxn>
                    <a:cxn ang="T14">
                      <a:pos x="T8" y="T9"/>
                    </a:cxn>
                    <a:cxn ang="T15">
                      <a:pos x="T10" y="T11"/>
                    </a:cxn>
                  </a:cxnLst>
                  <a:rect l="T16" t="T17" r="T18" b="T19"/>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FF"/>
                </a:solidFill>
                <a:ln w="12700">
                  <a:solidFill>
                    <a:srgbClr val="333399"/>
                  </a:solidFill>
                  <a:miter lim="800000"/>
                  <a:headEnd/>
                  <a:tailEnd type="none" w="lg" len="lg"/>
                </a:ln>
                <a:effectLst>
                  <a:outerShdw dist="35921" dir="2700000" algn="ctr" rotWithShape="0">
                    <a:srgbClr val="000000"/>
                  </a:outerShdw>
                </a:effectLst>
              </p:spPr>
              <p:txBody>
                <a:bodyPr vert="horz" wrap="square" lIns="61265" tIns="30632" rIns="61265" bIns="306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90" name="AutoShape 29"/>
                <p:cNvSpPr>
                  <a:spLocks noChangeArrowheads="1"/>
                </p:cNvSpPr>
                <p:nvPr/>
              </p:nvSpPr>
              <p:spPr bwMode="auto">
                <a:xfrm rot="-9964742">
                  <a:off x="3537" y="841"/>
                  <a:ext cx="469" cy="24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2125 w 21600"/>
                    <a:gd name="T5" fmla="*/ 0 h 21600"/>
                    <a:gd name="T6" fmla="*/ 0 w 21600"/>
                    <a:gd name="T7" fmla="*/ 2152 h 21600"/>
                    <a:gd name="T8" fmla="*/ 12125 w 21600"/>
                    <a:gd name="T9" fmla="*/ 4304 h 21600"/>
                    <a:gd name="T10" fmla="*/ 16166 w 21600"/>
                    <a:gd name="T11" fmla="*/ 2152 h 21600"/>
                    <a:gd name="T12" fmla="*/ 17694720 60000 65536"/>
                    <a:gd name="T13" fmla="*/ 11796480 60000 65536"/>
                    <a:gd name="T14" fmla="*/ 5898240 60000 65536"/>
                    <a:gd name="T15" fmla="*/ 0 60000 65536"/>
                    <a:gd name="T16" fmla="*/ 3362 w 21600"/>
                    <a:gd name="T17" fmla="*/ 5445 h 21600"/>
                    <a:gd name="T18" fmla="*/ 18883 w 21600"/>
                    <a:gd name="T19" fmla="*/ 16245 h 21600"/>
                  </a:gdLst>
                  <a:ahLst/>
                  <a:cxnLst>
                    <a:cxn ang="T12">
                      <a:pos x="T4" y="T5"/>
                    </a:cxn>
                    <a:cxn ang="T13">
                      <a:pos x="T6" y="T7"/>
                    </a:cxn>
                    <a:cxn ang="T14">
                      <a:pos x="T8" y="T9"/>
                    </a:cxn>
                    <a:cxn ang="T15">
                      <a:pos x="T10" y="T11"/>
                    </a:cxn>
                  </a:cxnLst>
                  <a:rect l="T16" t="T17" r="T18" b="T19"/>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FF"/>
                </a:solidFill>
                <a:ln w="12700">
                  <a:solidFill>
                    <a:srgbClr val="333399"/>
                  </a:solidFill>
                  <a:miter lim="800000"/>
                  <a:headEnd/>
                  <a:tailEnd type="none" w="lg" len="lg"/>
                </a:ln>
                <a:effectLst>
                  <a:outerShdw dist="35921" dir="2700000" algn="ctr" rotWithShape="0">
                    <a:srgbClr val="000000"/>
                  </a:outerShdw>
                </a:effectLst>
              </p:spPr>
              <p:txBody>
                <a:bodyPr vert="horz" wrap="square" lIns="61265" tIns="30632" rIns="61265" bIns="306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91" name="AutoShape 30"/>
                <p:cNvSpPr>
                  <a:spLocks noChangeArrowheads="1"/>
                </p:cNvSpPr>
                <p:nvPr/>
              </p:nvSpPr>
              <p:spPr bwMode="auto">
                <a:xfrm rot="-7848961">
                  <a:off x="3475" y="1307"/>
                  <a:ext cx="800" cy="24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35278 w 21600"/>
                    <a:gd name="T5" fmla="*/ 0 h 21600"/>
                    <a:gd name="T6" fmla="*/ 0 w 21600"/>
                    <a:gd name="T7" fmla="*/ 2152 h 21600"/>
                    <a:gd name="T8" fmla="*/ 35278 w 21600"/>
                    <a:gd name="T9" fmla="*/ 4304 h 21600"/>
                    <a:gd name="T10" fmla="*/ 47037 w 21600"/>
                    <a:gd name="T11" fmla="*/ 2152 h 21600"/>
                    <a:gd name="T12" fmla="*/ 17694720 60000 65536"/>
                    <a:gd name="T13" fmla="*/ 11796480 60000 65536"/>
                    <a:gd name="T14" fmla="*/ 5898240 60000 65536"/>
                    <a:gd name="T15" fmla="*/ 0 60000 65536"/>
                    <a:gd name="T16" fmla="*/ 3375 w 21600"/>
                    <a:gd name="T17" fmla="*/ 5445 h 21600"/>
                    <a:gd name="T18" fmla="*/ 18900 w 21600"/>
                    <a:gd name="T19" fmla="*/ 16245 h 21600"/>
                  </a:gdLst>
                  <a:ahLst/>
                  <a:cxnLst>
                    <a:cxn ang="T12">
                      <a:pos x="T4" y="T5"/>
                    </a:cxn>
                    <a:cxn ang="T13">
                      <a:pos x="T6" y="T7"/>
                    </a:cxn>
                    <a:cxn ang="T14">
                      <a:pos x="T8" y="T9"/>
                    </a:cxn>
                    <a:cxn ang="T15">
                      <a:pos x="T10" y="T11"/>
                    </a:cxn>
                  </a:cxnLst>
                  <a:rect l="T16" t="T17" r="T18" b="T19"/>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FF"/>
                </a:solidFill>
                <a:ln w="12700">
                  <a:solidFill>
                    <a:srgbClr val="333399"/>
                  </a:solidFill>
                  <a:miter lim="800000"/>
                  <a:headEnd/>
                  <a:tailEnd type="none" w="lg" len="lg"/>
                </a:ln>
                <a:effectLst>
                  <a:outerShdw dist="35921" dir="2700000" algn="ctr" rotWithShape="0">
                    <a:srgbClr val="000000"/>
                  </a:outerShdw>
                </a:effectLst>
              </p:spPr>
              <p:txBody>
                <a:bodyPr vert="horz" wrap="square" lIns="61265" tIns="30632" rIns="61265" bIns="306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92" name="AutoShape 31"/>
                <p:cNvSpPr>
                  <a:spLocks noChangeArrowheads="1"/>
                </p:cNvSpPr>
                <p:nvPr/>
              </p:nvSpPr>
              <p:spPr bwMode="auto">
                <a:xfrm rot="-6662097">
                  <a:off x="3059" y="2045"/>
                  <a:ext cx="1355" cy="24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1205 w 21600"/>
                    <a:gd name="T5" fmla="*/ 0 h 21600"/>
                    <a:gd name="T6" fmla="*/ 0 w 21600"/>
                    <a:gd name="T7" fmla="*/ 2152 h 21600"/>
                    <a:gd name="T8" fmla="*/ 101205 w 21600"/>
                    <a:gd name="T9" fmla="*/ 4304 h 21600"/>
                    <a:gd name="T10" fmla="*/ 134939 w 21600"/>
                    <a:gd name="T11" fmla="*/ 2152 h 21600"/>
                    <a:gd name="T12" fmla="*/ 17694720 60000 65536"/>
                    <a:gd name="T13" fmla="*/ 11796480 60000 65536"/>
                    <a:gd name="T14" fmla="*/ 5898240 60000 65536"/>
                    <a:gd name="T15" fmla="*/ 0 60000 65536"/>
                    <a:gd name="T16" fmla="*/ 3379 w 21600"/>
                    <a:gd name="T17" fmla="*/ 5445 h 21600"/>
                    <a:gd name="T18" fmla="*/ 18906 w 21600"/>
                    <a:gd name="T19" fmla="*/ 16245 h 21600"/>
                  </a:gdLst>
                  <a:ahLst/>
                  <a:cxnLst>
                    <a:cxn ang="T12">
                      <a:pos x="T4" y="T5"/>
                    </a:cxn>
                    <a:cxn ang="T13">
                      <a:pos x="T6" y="T7"/>
                    </a:cxn>
                    <a:cxn ang="T14">
                      <a:pos x="T8" y="T9"/>
                    </a:cxn>
                    <a:cxn ang="T15">
                      <a:pos x="T10" y="T11"/>
                    </a:cxn>
                  </a:cxnLst>
                  <a:rect l="T16" t="T17" r="T18" b="T19"/>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FF"/>
                </a:solidFill>
                <a:ln w="12700">
                  <a:solidFill>
                    <a:srgbClr val="333399"/>
                  </a:solidFill>
                  <a:miter lim="800000"/>
                  <a:headEnd/>
                  <a:tailEnd type="none" w="lg" len="lg"/>
                </a:ln>
                <a:effectLst>
                  <a:outerShdw dist="35921" dir="2700000" algn="ctr" rotWithShape="0">
                    <a:srgbClr val="000000"/>
                  </a:outerShdw>
                </a:effectLst>
              </p:spPr>
              <p:txBody>
                <a:bodyPr vert="horz" wrap="square" lIns="61265" tIns="30632" rIns="61265" bIns="3063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4693" name="Picture 10"/>
                <p:cNvPicPr>
                  <a:picLocks noChangeAspect="1" noChangeArrowheads="1"/>
                </p:cNvPicPr>
                <p:nvPr/>
              </p:nvPicPr>
              <p:blipFill>
                <a:blip r:embed="rId11">
                  <a:clrChange>
                    <a:clrFrom>
                      <a:srgbClr val="FDFDFD"/>
                    </a:clrFrom>
                    <a:clrTo>
                      <a:srgbClr val="FDFDFD">
                        <a:alpha val="0"/>
                      </a:srgbClr>
                    </a:clrTo>
                  </a:clrChange>
                </a:blip>
                <a:srcRect/>
                <a:stretch>
                  <a:fillRect/>
                </a:stretch>
              </p:blipFill>
              <p:spPr bwMode="auto">
                <a:xfrm rot="346708">
                  <a:off x="4609" y="3175"/>
                  <a:ext cx="1474" cy="1303"/>
                </a:xfrm>
                <a:prstGeom prst="rect">
                  <a:avLst/>
                </a:prstGeom>
                <a:noFill/>
                <a:ln w="12700">
                  <a:miter lim="800000"/>
                  <a:headEnd/>
                  <a:tailEnd type="none" w="lg" len="lg"/>
                </a:ln>
              </p:spPr>
            </p:pic>
          </p:grpSp>
        </p:gr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8929718" cy="6357982"/>
          </a:xfrm>
        </p:spPr>
        <p:txBody>
          <a:bodyPr>
            <a:normAutofit/>
          </a:bodyPr>
          <a:lstStyle/>
          <a:p>
            <a:r>
              <a:rPr lang="ru-RU" sz="1800" b="1" dirty="0" err="1" smtClean="0"/>
              <a:t>Каттик</a:t>
            </a:r>
            <a:r>
              <a:rPr lang="ru-RU" sz="1800" b="1" dirty="0" smtClean="0"/>
              <a:t> диск </a:t>
            </a:r>
            <a:r>
              <a:rPr lang="ru-RU" sz="1800" b="1" dirty="0" err="1" smtClean="0"/>
              <a:t>ёки</a:t>
            </a:r>
            <a:r>
              <a:rPr lang="ru-RU" sz="1800" b="1" dirty="0" smtClean="0"/>
              <a:t> винчестер </a:t>
            </a:r>
            <a:r>
              <a:rPr lang="ru-RU" sz="1800" dirty="0" smtClean="0"/>
              <a:t>- </a:t>
            </a:r>
            <a:r>
              <a:rPr lang="ru-RU" sz="1800" dirty="0" err="1" smtClean="0"/>
              <a:t>Доимий</a:t>
            </a:r>
            <a:r>
              <a:rPr lang="ru-RU" sz="1800" dirty="0" smtClean="0"/>
              <a:t> </a:t>
            </a:r>
            <a:r>
              <a:rPr lang="ru-RU" sz="1800" dirty="0" err="1" smtClean="0"/>
              <a:t>хотира</a:t>
            </a:r>
            <a:r>
              <a:rPr lang="ru-RU" sz="1800" dirty="0" smtClean="0"/>
              <a:t>. </a:t>
            </a:r>
            <a:r>
              <a:rPr lang="uz-Cyrl-UZ" sz="1800" dirty="0" smtClean="0"/>
              <a:t>М</a:t>
            </a:r>
            <a:r>
              <a:rPr lang="ru-RU" sz="1800" dirty="0" err="1" smtClean="0"/>
              <a:t>аълумотларни</a:t>
            </a:r>
            <a:r>
              <a:rPr lang="ru-RU" sz="1800" dirty="0" smtClean="0"/>
              <a:t> доимо </a:t>
            </a:r>
            <a:r>
              <a:rPr lang="ru-RU" sz="1800" dirty="0" err="1" smtClean="0"/>
              <a:t>са</a:t>
            </a:r>
            <a:r>
              <a:rPr lang="uz-Cyrl-UZ" sz="1800" dirty="0" smtClean="0"/>
              <a:t>қ</a:t>
            </a:r>
            <a:r>
              <a:rPr lang="ru-RU" sz="1800" dirty="0" err="1" smtClean="0"/>
              <a:t>лаш</a:t>
            </a:r>
            <a:r>
              <a:rPr lang="ru-RU" sz="1800" dirty="0" smtClean="0"/>
              <a:t> </a:t>
            </a:r>
            <a:r>
              <a:rPr lang="ru-RU" sz="1800" dirty="0" err="1" smtClean="0"/>
              <a:t>учун</a:t>
            </a:r>
            <a:r>
              <a:rPr lang="ru-RU" sz="1800" dirty="0" smtClean="0"/>
              <a:t> </a:t>
            </a:r>
            <a:r>
              <a:rPr lang="ru-RU" sz="1800" dirty="0" err="1" smtClean="0"/>
              <a:t>фойдаланади</a:t>
            </a:r>
            <a:r>
              <a:rPr lang="ru-RU" sz="1800" dirty="0" smtClean="0"/>
              <a:t>. У винчестер </a:t>
            </a:r>
            <a:r>
              <a:rPr lang="ru-RU" sz="1800" dirty="0" err="1" smtClean="0"/>
              <a:t>деб</a:t>
            </a:r>
            <a:r>
              <a:rPr lang="ru-RU" sz="1800" dirty="0" smtClean="0"/>
              <a:t> </a:t>
            </a:r>
            <a:r>
              <a:rPr lang="ru-RU" sz="1800" dirty="0" err="1" smtClean="0"/>
              <a:t>номланади</a:t>
            </a:r>
            <a:r>
              <a:rPr lang="ru-RU" sz="1800" dirty="0" smtClean="0"/>
              <a:t>.</a:t>
            </a:r>
          </a:p>
          <a:p>
            <a:endParaRPr lang="ru-RU" sz="1800" dirty="0" smtClean="0"/>
          </a:p>
          <a:p>
            <a:endParaRPr lang="ru-RU" sz="1800" dirty="0" smtClean="0"/>
          </a:p>
          <a:p>
            <a:endParaRPr lang="ru-RU" sz="1800" dirty="0" smtClean="0"/>
          </a:p>
          <a:p>
            <a:endParaRPr lang="ru-RU" sz="1800" dirty="0" smtClean="0"/>
          </a:p>
          <a:p>
            <a:endParaRPr lang="ru-RU" sz="1800" dirty="0" smtClean="0"/>
          </a:p>
          <a:p>
            <a:r>
              <a:rPr lang="ru-RU" sz="1800" b="1" dirty="0" err="1" smtClean="0"/>
              <a:t>Тезкор</a:t>
            </a:r>
            <a:r>
              <a:rPr lang="ru-RU" sz="1800" b="1" dirty="0" smtClean="0"/>
              <a:t> </a:t>
            </a:r>
            <a:r>
              <a:rPr lang="ru-RU" sz="1800" b="1" dirty="0" err="1" smtClean="0"/>
              <a:t>хотира</a:t>
            </a:r>
            <a:r>
              <a:rPr lang="ru-RU" sz="1800" b="1" dirty="0" smtClean="0"/>
              <a:t> </a:t>
            </a:r>
            <a:r>
              <a:rPr lang="ru-RU" sz="1800" b="1" dirty="0" err="1" smtClean="0"/>
              <a:t>микросхемалари</a:t>
            </a:r>
            <a:r>
              <a:rPr lang="ru-RU" sz="1800" dirty="0" smtClean="0"/>
              <a:t> - </a:t>
            </a:r>
            <a:r>
              <a:rPr lang="ru-RU" sz="1800" dirty="0" err="1" smtClean="0"/>
              <a:t>Компьютернинг</a:t>
            </a:r>
            <a:r>
              <a:rPr lang="ru-RU" sz="1800" dirty="0" smtClean="0"/>
              <a:t> </a:t>
            </a:r>
            <a:r>
              <a:rPr lang="ru-RU" sz="1800" dirty="0" err="1" smtClean="0"/>
              <a:t>ва</a:t>
            </a:r>
            <a:r>
              <a:rPr lang="uz-Cyrl-UZ" sz="1800" dirty="0" smtClean="0"/>
              <a:t>қ</a:t>
            </a:r>
            <a:r>
              <a:rPr lang="ru-RU" sz="1800" dirty="0" err="1" smtClean="0"/>
              <a:t>тинчалик</a:t>
            </a:r>
            <a:r>
              <a:rPr lang="ru-RU" sz="1800" dirty="0" smtClean="0"/>
              <a:t> хоти</a:t>
            </a:r>
            <a:r>
              <a:rPr lang="uz-Cyrl-UZ" sz="1800" dirty="0" smtClean="0"/>
              <a:t>-</a:t>
            </a:r>
            <a:r>
              <a:rPr lang="ru-RU" sz="1800" dirty="0" err="1" smtClean="0"/>
              <a:t>раси</a:t>
            </a:r>
            <a:r>
              <a:rPr lang="ru-RU" sz="1800" dirty="0" smtClean="0"/>
              <a:t>. У </a:t>
            </a:r>
            <a:r>
              <a:rPr lang="ru-RU" sz="1800" dirty="0" err="1" smtClean="0"/>
              <a:t>дастурлар</a:t>
            </a:r>
            <a:r>
              <a:rPr lang="ru-RU" sz="1800" dirty="0" smtClean="0"/>
              <a:t> </a:t>
            </a:r>
            <a:r>
              <a:rPr lang="ru-RU" sz="1800" dirty="0" err="1" smtClean="0"/>
              <a:t>ишлаш</a:t>
            </a:r>
            <a:r>
              <a:rPr lang="ru-RU" sz="1800" dirty="0" smtClean="0"/>
              <a:t> </a:t>
            </a:r>
            <a:r>
              <a:rPr lang="ru-RU" sz="1800" dirty="0" err="1" smtClean="0"/>
              <a:t>жараёни</a:t>
            </a:r>
            <a:r>
              <a:rPr lang="uz-Cyrl-UZ" sz="1800" dirty="0" smtClean="0"/>
              <a:t>-</a:t>
            </a:r>
            <a:r>
              <a:rPr lang="ru-RU" sz="1800" dirty="0" smtClean="0"/>
              <a:t>да </a:t>
            </a:r>
            <a:r>
              <a:rPr lang="ru-RU" sz="1800" dirty="0" err="1" smtClean="0"/>
              <a:t>зарур</a:t>
            </a:r>
            <a:r>
              <a:rPr lang="ru-RU" sz="1800" dirty="0" smtClean="0"/>
              <a:t> б</a:t>
            </a:r>
            <a:r>
              <a:rPr lang="uz-Cyrl-UZ" sz="1800" dirty="0" smtClean="0"/>
              <a:t>ў</a:t>
            </a:r>
            <a:r>
              <a:rPr lang="ru-RU" sz="1800" dirty="0" err="1" smtClean="0"/>
              <a:t>лган</a:t>
            </a:r>
            <a:r>
              <a:rPr lang="ru-RU" sz="1800" dirty="0" smtClean="0"/>
              <a:t> </a:t>
            </a:r>
            <a:r>
              <a:rPr lang="ru-RU" sz="1800" dirty="0" err="1" smtClean="0"/>
              <a:t>маълумотларни</a:t>
            </a:r>
            <a:r>
              <a:rPr lang="ru-RU" sz="1800" dirty="0" smtClean="0"/>
              <a:t> </a:t>
            </a:r>
            <a:r>
              <a:rPr lang="ru-RU" sz="1800" dirty="0" err="1" smtClean="0"/>
              <a:t>са</a:t>
            </a:r>
            <a:r>
              <a:rPr lang="uz-Cyrl-UZ" sz="1800" dirty="0" smtClean="0"/>
              <a:t>қ-</a:t>
            </a:r>
            <a:r>
              <a:rPr lang="ru-RU" sz="1800" dirty="0" err="1" smtClean="0"/>
              <a:t>лаш</a:t>
            </a:r>
            <a:r>
              <a:rPr lang="ru-RU" sz="1800" dirty="0" smtClean="0"/>
              <a:t> </a:t>
            </a:r>
            <a:r>
              <a:rPr lang="ru-RU" sz="1800" dirty="0" err="1" smtClean="0"/>
              <a:t>учун</a:t>
            </a:r>
            <a:r>
              <a:rPr lang="ru-RU" sz="1800" dirty="0" smtClean="0"/>
              <a:t> </a:t>
            </a:r>
            <a:r>
              <a:rPr lang="ru-RU" sz="1800" dirty="0" err="1" smtClean="0"/>
              <a:t>фойдаланади</a:t>
            </a:r>
            <a:r>
              <a:rPr lang="ru-RU" sz="1800" dirty="0" smtClean="0"/>
              <a:t>. Компьютер </a:t>
            </a:r>
            <a:r>
              <a:rPr lang="uz-Cyrl-UZ" sz="1800" dirty="0" smtClean="0"/>
              <a:t>ў</a:t>
            </a:r>
            <a:r>
              <a:rPr lang="ru-RU" sz="1800" dirty="0" err="1" smtClean="0"/>
              <a:t>чирилгандан</a:t>
            </a:r>
            <a:r>
              <a:rPr lang="ru-RU" sz="1800" dirty="0" smtClean="0"/>
              <a:t> </a:t>
            </a:r>
            <a:r>
              <a:rPr lang="ru-RU" sz="1800" dirty="0" err="1" smtClean="0"/>
              <a:t>кейин</a:t>
            </a:r>
            <a:r>
              <a:rPr lang="ru-RU" sz="1800" dirty="0" smtClean="0"/>
              <a:t> </a:t>
            </a:r>
            <a:r>
              <a:rPr lang="ru-RU" sz="1800" dirty="0" err="1" smtClean="0"/>
              <a:t>шу</a:t>
            </a:r>
            <a:r>
              <a:rPr lang="ru-RU" sz="1800" dirty="0" smtClean="0"/>
              <a:t> </a:t>
            </a:r>
            <a:r>
              <a:rPr lang="ru-RU" sz="1800" dirty="0" err="1" smtClean="0"/>
              <a:t>хотирадаги</a:t>
            </a:r>
            <a:r>
              <a:rPr lang="ru-RU" sz="1800" dirty="0" smtClean="0"/>
              <a:t> </a:t>
            </a:r>
            <a:r>
              <a:rPr lang="ru-RU" sz="1800" dirty="0" err="1" smtClean="0"/>
              <a:t>маълумотлар</a:t>
            </a:r>
            <a:r>
              <a:rPr lang="ru-RU" sz="1800" dirty="0" smtClean="0"/>
              <a:t> </a:t>
            </a:r>
            <a:r>
              <a:rPr lang="ru-RU" sz="1800" dirty="0" err="1" smtClean="0"/>
              <a:t>й</a:t>
            </a:r>
            <a:r>
              <a:rPr lang="uz-Cyrl-UZ" sz="1800" dirty="0" smtClean="0"/>
              <a:t>ў</a:t>
            </a:r>
            <a:r>
              <a:rPr lang="ru-RU" sz="1800" dirty="0" err="1" smtClean="0"/>
              <a:t>котилади</a:t>
            </a:r>
            <a:r>
              <a:rPr lang="ru-RU" sz="1800" dirty="0" smtClean="0"/>
              <a:t>.</a:t>
            </a:r>
          </a:p>
          <a:p>
            <a:endParaRPr lang="ru-RU" sz="1800" dirty="0" smtClean="0"/>
          </a:p>
          <a:p>
            <a:endParaRPr lang="ru-RU" sz="1800" dirty="0" smtClean="0"/>
          </a:p>
          <a:p>
            <a:r>
              <a:rPr lang="ru-RU" sz="1800" b="1" dirty="0" smtClean="0"/>
              <a:t>Микропроцессор </a:t>
            </a:r>
            <a:r>
              <a:rPr lang="ru-RU" sz="1800" b="1" dirty="0" err="1" smtClean="0"/>
              <a:t>ёки</a:t>
            </a:r>
            <a:r>
              <a:rPr lang="ru-RU" sz="1800" b="1" dirty="0" smtClean="0"/>
              <a:t> процессор</a:t>
            </a:r>
            <a:r>
              <a:rPr lang="ru-RU" sz="1800" dirty="0" smtClean="0"/>
              <a:t>- </a:t>
            </a:r>
            <a:r>
              <a:rPr lang="ru-RU" sz="1800" dirty="0" err="1" smtClean="0"/>
              <a:t>Компьютернинг</a:t>
            </a:r>
            <a:r>
              <a:rPr lang="ru-RU" sz="1800" dirty="0" smtClean="0"/>
              <a:t> </a:t>
            </a:r>
            <a:r>
              <a:rPr lang="ru-RU" sz="1800" dirty="0" err="1" smtClean="0"/>
              <a:t>мийяси</a:t>
            </a:r>
            <a:r>
              <a:rPr lang="ru-RU" sz="1800" dirty="0" smtClean="0"/>
              <a:t>. Компьютер </a:t>
            </a:r>
            <a:r>
              <a:rPr lang="ru-RU" sz="1800" dirty="0" err="1" smtClean="0"/>
              <a:t>ишини</a:t>
            </a:r>
            <a:r>
              <a:rPr lang="ru-RU" sz="1800" dirty="0" smtClean="0"/>
              <a:t> </a:t>
            </a:r>
            <a:r>
              <a:rPr lang="ru-RU" sz="1800" dirty="0" err="1" smtClean="0"/>
              <a:t>бошкариш</a:t>
            </a:r>
            <a:r>
              <a:rPr lang="ru-RU" sz="1800" dirty="0" smtClean="0"/>
              <a:t>, </a:t>
            </a:r>
            <a:r>
              <a:rPr lang="ru-RU" sz="1800" dirty="0" err="1" smtClean="0"/>
              <a:t>барча</a:t>
            </a:r>
            <a:r>
              <a:rPr lang="ru-RU" sz="1800" dirty="0" smtClean="0"/>
              <a:t> </a:t>
            </a:r>
            <a:r>
              <a:rPr lang="uz-Cyrl-UZ" sz="1800" dirty="0" smtClean="0"/>
              <a:t>ҳ</a:t>
            </a:r>
            <a:r>
              <a:rPr lang="ru-RU" sz="1800" dirty="0" err="1" smtClean="0"/>
              <a:t>исоб-китоблар</a:t>
            </a:r>
            <a:r>
              <a:rPr lang="ru-RU" sz="1800" dirty="0" smtClean="0"/>
              <a:t> </a:t>
            </a:r>
            <a:r>
              <a:rPr lang="ru-RU" sz="1800" dirty="0" err="1" smtClean="0"/>
              <a:t>ва</a:t>
            </a:r>
            <a:r>
              <a:rPr lang="ru-RU" sz="1800" dirty="0" smtClean="0"/>
              <a:t> </a:t>
            </a:r>
            <a:r>
              <a:rPr lang="ru-RU" sz="1800" dirty="0" err="1" smtClean="0"/>
              <a:t>буйрукларни</a:t>
            </a:r>
            <a:r>
              <a:rPr lang="ru-RU" sz="1800" dirty="0" smtClean="0"/>
              <a:t> </a:t>
            </a:r>
            <a:r>
              <a:rPr lang="ru-RU" sz="1800" dirty="0" err="1" smtClean="0"/>
              <a:t>бажарилишини</a:t>
            </a:r>
            <a:r>
              <a:rPr lang="ru-RU" sz="1800" dirty="0" smtClean="0"/>
              <a:t> </a:t>
            </a:r>
            <a:r>
              <a:rPr lang="ru-RU" sz="1800" dirty="0" err="1" smtClean="0"/>
              <a:t>таъминлайди</a:t>
            </a:r>
            <a:r>
              <a:rPr lang="ru-RU" sz="1800" dirty="0" smtClean="0"/>
              <a:t>.</a:t>
            </a:r>
          </a:p>
          <a:p>
            <a:endParaRPr lang="ru-RU" sz="1800" dirty="0" smtClean="0"/>
          </a:p>
          <a:p>
            <a:endParaRPr lang="ru-RU" sz="1800" dirty="0"/>
          </a:p>
        </p:txBody>
      </p:sp>
      <p:pic>
        <p:nvPicPr>
          <p:cNvPr id="24577" name="Рисунок 13" descr="http://informatika.freenet.uz/picture/image022.jpg"/>
          <p:cNvPicPr>
            <a:picLocks noChangeAspect="1" noChangeArrowheads="1"/>
          </p:cNvPicPr>
          <p:nvPr/>
        </p:nvPicPr>
        <p:blipFill>
          <a:blip r:embed="rId2"/>
          <a:srcRect/>
          <a:stretch>
            <a:fillRect/>
          </a:stretch>
        </p:blipFill>
        <p:spPr bwMode="auto">
          <a:xfrm rot="21368208">
            <a:off x="6357301" y="661242"/>
            <a:ext cx="2727227" cy="1857388"/>
          </a:xfrm>
          <a:prstGeom prst="rect">
            <a:avLst/>
          </a:prstGeom>
          <a:noFill/>
          <a:ln w="9525">
            <a:noFill/>
            <a:miter lim="800000"/>
            <a:headEnd/>
            <a:tailEnd/>
          </a:ln>
        </p:spPr>
      </p:pic>
      <p:pic>
        <p:nvPicPr>
          <p:cNvPr id="24578"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432471">
            <a:off x="5908662" y="3283755"/>
            <a:ext cx="1308100" cy="1233487"/>
          </a:xfrm>
          <a:prstGeom prst="rect">
            <a:avLst/>
          </a:prstGeom>
          <a:noFill/>
          <a:ln w="9525">
            <a:noFill/>
            <a:miter lim="800000"/>
            <a:headEnd/>
            <a:tailEnd/>
          </a:ln>
        </p:spPr>
      </p:pic>
      <p:pic>
        <p:nvPicPr>
          <p:cNvPr id="24579"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0897648">
            <a:off x="4546679" y="4895973"/>
            <a:ext cx="1997081" cy="2067750"/>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additive="base">
                                        <p:cTn id="7" dur="500" fill="hold"/>
                                        <p:tgtEl>
                                          <p:spTgt spid="24577"/>
                                        </p:tgtEl>
                                        <p:attrNameLst>
                                          <p:attrName>ppt_x</p:attrName>
                                        </p:attrNameLst>
                                      </p:cBhvr>
                                      <p:tavLst>
                                        <p:tav tm="0">
                                          <p:val>
                                            <p:strVal val="#ppt_x"/>
                                          </p:val>
                                        </p:tav>
                                        <p:tav tm="100000">
                                          <p:val>
                                            <p:strVal val="#ppt_x"/>
                                          </p:val>
                                        </p:tav>
                                      </p:tavLst>
                                    </p:anim>
                                    <p:anim calcmode="lin" valueType="num">
                                      <p:cBhvr additive="base">
                                        <p:cTn id="8" dur="500" fill="hold"/>
                                        <p:tgtEl>
                                          <p:spTgt spid="245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4578"/>
                                        </p:tgtEl>
                                        <p:attrNameLst>
                                          <p:attrName>style.visibility</p:attrName>
                                        </p:attrNameLst>
                                      </p:cBhvr>
                                      <p:to>
                                        <p:strVal val="visible"/>
                                      </p:to>
                                    </p:set>
                                    <p:anim to="" calcmode="lin" valueType="num">
                                      <p:cBhvr>
                                        <p:cTn id="18" dur="1" fill="hold"/>
                                        <p:tgtEl>
                                          <p:spTgt spid="24578"/>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4579"/>
                                        </p:tgtEl>
                                        <p:attrNameLst>
                                          <p:attrName>style.visibility</p:attrName>
                                        </p:attrNameLst>
                                      </p:cBhvr>
                                      <p:to>
                                        <p:strVal val="visible"/>
                                      </p:to>
                                    </p:set>
                                    <p:anim to="" calcmode="lin" valueType="num">
                                      <p:cBhvr>
                                        <p:cTn id="28" dur="1" fill="hold"/>
                                        <p:tgtEl>
                                          <p:spTgt spid="24579"/>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29600" cy="4389120"/>
          </a:xfrm>
        </p:spPr>
        <p:txBody>
          <a:bodyPr/>
          <a:lstStyle/>
          <a:p>
            <a:endParaRPr lang="ru-RU" dirty="0" smtClean="0"/>
          </a:p>
          <a:p>
            <a:endParaRPr lang="ru-RU" dirty="0"/>
          </a:p>
        </p:txBody>
      </p:sp>
      <p:pic>
        <p:nvPicPr>
          <p:cNvPr id="22529" name="Рисунок 19"/>
          <p:cNvPicPr>
            <a:picLocks noChangeAspect="1" noChangeArrowheads="1"/>
          </p:cNvPicPr>
          <p:nvPr/>
        </p:nvPicPr>
        <p:blipFill>
          <a:blip r:embed="rId2"/>
          <a:srcRect/>
          <a:stretch>
            <a:fillRect/>
          </a:stretch>
        </p:blipFill>
        <p:spPr bwMode="auto">
          <a:xfrm>
            <a:off x="285720" y="285728"/>
            <a:ext cx="8511973" cy="585789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plus(in)">
                                      <p:cBhvr>
                                        <p:cTn id="7" dur="2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585302">
            <a:off x="571472" y="1428736"/>
            <a:ext cx="7467600" cy="2439982"/>
          </a:xfrm>
        </p:spPr>
        <p:txBody>
          <a:bodyPr>
            <a:noAutofit/>
          </a:bodyPr>
          <a:lstStyle/>
          <a:p>
            <a:r>
              <a:rPr lang="ru-RU" sz="3200" b="1" i="1" dirty="0" smtClean="0"/>
              <a:t/>
            </a:r>
            <a:br>
              <a:rPr lang="ru-RU" sz="3200" b="1" i="1" dirty="0" smtClean="0"/>
            </a:br>
            <a:r>
              <a:rPr lang="ru-RU" sz="3200" b="1" i="1" dirty="0" smtClean="0"/>
              <a:t/>
            </a:r>
            <a:br>
              <a:rPr lang="ru-RU" sz="3200" b="1" i="1" dirty="0" smtClean="0"/>
            </a:br>
            <a:r>
              <a:rPr lang="ru-RU" sz="3200" b="1" i="1" dirty="0" smtClean="0"/>
              <a:t/>
            </a:r>
            <a:br>
              <a:rPr lang="ru-RU" sz="3200" b="1" i="1" dirty="0" smtClean="0"/>
            </a:br>
            <a:r>
              <a:rPr lang="ru-RU" sz="3200" b="1" i="1" dirty="0" smtClean="0"/>
              <a:t>Техник</a:t>
            </a:r>
            <a:r>
              <a:rPr lang="uz-Cyrl-UZ" sz="3200" b="1" i="1" dirty="0" smtClean="0"/>
              <a:t> воситалар </a:t>
            </a:r>
            <a:r>
              <a:rPr lang="ru-RU" sz="3200" i="1" dirty="0" smtClean="0"/>
              <a:t>– </a:t>
            </a:r>
            <a:r>
              <a:rPr lang="uz-Cyrl-UZ" sz="3200" i="1" dirty="0" smtClean="0"/>
              <a:t>бу маълумотларни киритиш, қайта ишлаш ва чиқариш учун фойдаланиши мумкин бўлган қурол. </a:t>
            </a:r>
            <a:r>
              <a:rPr lang="ru-RU" sz="3200" i="1" dirty="0" smtClean="0"/>
              <a:t/>
            </a:r>
            <a:br>
              <a:rPr lang="ru-RU" sz="3200" i="1" dirty="0" smtClean="0"/>
            </a:br>
            <a:r>
              <a:rPr lang="ru-RU" sz="3200" i="1" dirty="0" smtClean="0"/>
              <a:t> </a:t>
            </a:r>
            <a:br>
              <a:rPr lang="ru-RU" sz="3200" i="1" dirty="0" smtClean="0"/>
            </a:br>
            <a:r>
              <a:rPr lang="ru-RU" sz="3200" i="1" dirty="0" smtClean="0"/>
              <a:t/>
            </a:r>
            <a:br>
              <a:rPr lang="ru-RU" sz="3200" i="1" dirty="0" smtClean="0"/>
            </a:br>
            <a:endParaRPr lang="ru-RU" sz="3200" i="1"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139</TotalTime>
  <Words>502</Words>
  <Application>Microsoft Office PowerPoint</Application>
  <PresentationFormat>Экран (4:3)</PresentationFormat>
  <Paragraphs>81</Paragraphs>
  <Slides>20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20</vt:i4>
      </vt:variant>
    </vt:vector>
  </HeadingPairs>
  <TitlesOfParts>
    <vt:vector size="21" baseType="lpstr">
      <vt:lpstr>Техническая</vt:lpstr>
      <vt:lpstr>Слайд 1</vt:lpstr>
      <vt:lpstr>Слайд 2</vt:lpstr>
      <vt:lpstr>Слайд 3</vt:lpstr>
      <vt:lpstr>Слайд 4</vt:lpstr>
      <vt:lpstr>Слайд 5</vt:lpstr>
      <vt:lpstr>Слайд 6</vt:lpstr>
      <vt:lpstr>Слайд 7</vt:lpstr>
      <vt:lpstr>Слайд 8</vt:lpstr>
      <vt:lpstr>   Техник воситалар – бу маълумотларни киритиш, қайта ишлаш ва чиқариш учун фойдаланиши мумкин бўлган қурол.     </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MAVZU:   KOMPYUTER  TEXNIKASI  VOSITALARI</dc:title>
  <dc:creator>777</dc:creator>
  <cp:lastModifiedBy>777</cp:lastModifiedBy>
  <cp:revision>15</cp:revision>
  <dcterms:created xsi:type="dcterms:W3CDTF">2015-09-17T17:13:02Z</dcterms:created>
  <dcterms:modified xsi:type="dcterms:W3CDTF">2016-03-10T10:18:13Z</dcterms:modified>
</cp:coreProperties>
</file>